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sldIdLst>
    <p:sldId id="484" r:id="rId5"/>
    <p:sldId id="256" r:id="rId6"/>
    <p:sldId id="482" r:id="rId7"/>
    <p:sldId id="287" r:id="rId8"/>
    <p:sldId id="261" r:id="rId9"/>
    <p:sldId id="262" r:id="rId10"/>
    <p:sldId id="483" r:id="rId11"/>
    <p:sldId id="264" r:id="rId12"/>
    <p:sldId id="281" r:id="rId13"/>
    <p:sldId id="282" r:id="rId14"/>
    <p:sldId id="283" r:id="rId15"/>
    <p:sldId id="280" r:id="rId16"/>
    <p:sldId id="480" r:id="rId17"/>
    <p:sldId id="284" r:id="rId18"/>
    <p:sldId id="285" r:id="rId19"/>
    <p:sldId id="289" r:id="rId20"/>
    <p:sldId id="275" r:id="rId21"/>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13E191-94CA-4CBA-8E88-C224518A618E}">
          <p14:sldIdLst>
            <p14:sldId id="484"/>
            <p14:sldId id="256"/>
            <p14:sldId id="482"/>
            <p14:sldId id="287"/>
            <p14:sldId id="261"/>
            <p14:sldId id="262"/>
            <p14:sldId id="483"/>
            <p14:sldId id="264"/>
            <p14:sldId id="281"/>
            <p14:sldId id="282"/>
            <p14:sldId id="283"/>
            <p14:sldId id="280"/>
            <p14:sldId id="480"/>
            <p14:sldId id="284"/>
            <p14:sldId id="285"/>
            <p14:sldId id="289"/>
            <p14:sldId id="27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302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macher, Patricia (CDC/ONDIEH/NCCDPHP)" initials="SP(" lastIdx="18" clrIdx="0"/>
  <p:cmAuthor id="2" name="appbuildxp" initials="a" lastIdx="3" clrIdx="1"/>
  <p:cmAuthor id="3" name="Administrator" initials="VS" lastIdx="6" clrIdx="2"/>
  <p:cmAuthor id="4" name="Nar Ramkissoon" initials="NR" lastIdx="19" clrIdx="3"/>
  <p:cmAuthor id="5" name="Kelly Sill" initials="KS" lastIdx="21" clrIdx="4">
    <p:extLst>
      <p:ext uri="{19B8F6BF-5375-455C-9EA6-DF929625EA0E}">
        <p15:presenceInfo xmlns:p15="http://schemas.microsoft.com/office/powerpoint/2012/main" userId="S-1-5-21-1463053324-85817769-623648099-61785" providerId="AD"/>
      </p:ext>
    </p:extLst>
  </p:cmAuthor>
  <p:cmAuthor id="6" name="Kelly Sill" initials="KS [2]" lastIdx="6" clrIdx="5">
    <p:extLst>
      <p:ext uri="{19B8F6BF-5375-455C-9EA6-DF929625EA0E}">
        <p15:presenceInfo xmlns:p15="http://schemas.microsoft.com/office/powerpoint/2012/main" userId="S::ksill@ama-assn.org::2ff1286f-e701-4eaf-939e-5caceb338eef" providerId="AD"/>
      </p:ext>
    </p:extLst>
  </p:cmAuthor>
  <p:cmAuthor id="7" name="Tamkeen Khan" initials="TK" lastIdx="5" clrIdx="6">
    <p:extLst>
      <p:ext uri="{19B8F6BF-5375-455C-9EA6-DF929625EA0E}">
        <p15:presenceInfo xmlns:p15="http://schemas.microsoft.com/office/powerpoint/2012/main" userId="S::tqurashi@ama-assn.org::c01bcace-f048-47c1-acba-239acae96f8a" providerId="AD"/>
      </p:ext>
    </p:extLst>
  </p:cmAuthor>
  <p:cmAuthor id="8" name="Neha Sachdev" initials="NS" lastIdx="37" clrIdx="7">
    <p:extLst>
      <p:ext uri="{19B8F6BF-5375-455C-9EA6-DF929625EA0E}">
        <p15:presenceInfo xmlns:p15="http://schemas.microsoft.com/office/powerpoint/2012/main" userId="S-1-5-21-1463053324-85817769-623648099-67610" providerId="AD"/>
      </p:ext>
    </p:extLst>
  </p:cmAuthor>
  <p:cmAuthor id="9" name="Tamkeen Khan" initials="TK [2]" lastIdx="14" clrIdx="8">
    <p:extLst>
      <p:ext uri="{19B8F6BF-5375-455C-9EA6-DF929625EA0E}">
        <p15:presenceInfo xmlns:p15="http://schemas.microsoft.com/office/powerpoint/2012/main" userId="S-1-5-21-1463053324-85817769-623648099-43157" providerId="AD"/>
      </p:ext>
    </p:extLst>
  </p:cmAuthor>
  <p:cmAuthor id="10" name="Joel Riemer" initials="JR" lastIdx="31" clrIdx="9">
    <p:extLst>
      <p:ext uri="{19B8F6BF-5375-455C-9EA6-DF929625EA0E}">
        <p15:presenceInfo xmlns:p15="http://schemas.microsoft.com/office/powerpoint/2012/main" userId="S::jriemer@ama-assn.org::e1ddbda8-2e53-4ad1-bcda-1434c0d681f9" providerId="AD"/>
      </p:ext>
    </p:extLst>
  </p:cmAuthor>
  <p:cmAuthor id="11" name="Neha Sachdev" initials="NS [2]" lastIdx="12" clrIdx="10">
    <p:extLst>
      <p:ext uri="{19B8F6BF-5375-455C-9EA6-DF929625EA0E}">
        <p15:presenceInfo xmlns:p15="http://schemas.microsoft.com/office/powerpoint/2012/main" userId="S::nesachde@ama-assn.org::162eb278-d0e8-4cc3-8294-524b05aa4edd" providerId="AD"/>
      </p:ext>
    </p:extLst>
  </p:cmAuthor>
  <p:cmAuthor id="12" name="Janet Williams" initials="JW" lastIdx="6" clrIdx="11">
    <p:extLst>
      <p:ext uri="{19B8F6BF-5375-455C-9EA6-DF929625EA0E}">
        <p15:presenceInfo xmlns:p15="http://schemas.microsoft.com/office/powerpoint/2012/main" userId="S::jawillia@ama-assn.org::1dcf8866-a3a4-40ca-a6c7-a40309ca0311" providerId="AD"/>
      </p:ext>
    </p:extLst>
  </p:cmAuthor>
  <p:cmAuthor id="13" name="Christie Dhanani" initials="CD" lastIdx="30" clrIdx="12">
    <p:extLst>
      <p:ext uri="{19B8F6BF-5375-455C-9EA6-DF929625EA0E}">
        <p15:presenceInfo xmlns:p15="http://schemas.microsoft.com/office/powerpoint/2012/main" userId="S::cdhanani@ama-assn.org::6a61d3f9-4730-4932-9187-3984305d8a1a" providerId="AD"/>
      </p:ext>
    </p:extLst>
  </p:cmAuthor>
  <p:cmAuthor id="14" name="Antonia Callas" initials="AC" lastIdx="12" clrIdx="13">
    <p:extLst>
      <p:ext uri="{19B8F6BF-5375-455C-9EA6-DF929625EA0E}">
        <p15:presenceInfo xmlns:p15="http://schemas.microsoft.com/office/powerpoint/2012/main" userId="S::ancallas@ama-assn.org::37be586e-0e5b-4aeb-8773-f06b35506eb2" providerId="AD"/>
      </p:ext>
    </p:extLst>
  </p:cmAuthor>
  <p:cmAuthor id="15" name="Bernece Maude" initials="BM" lastIdx="1" clrIdx="14">
    <p:extLst>
      <p:ext uri="{19B8F6BF-5375-455C-9EA6-DF929625EA0E}">
        <p15:presenceInfo xmlns:p15="http://schemas.microsoft.com/office/powerpoint/2012/main" userId="S::bmaude@ama-assn.org::b308ca77-3c8e-4b98-a729-b4ef5a2838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1AA6DE"/>
    <a:srgbClr val="D8117D"/>
    <a:srgbClr val="F01335"/>
    <a:srgbClr val="616161"/>
    <a:srgbClr val="FF9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09EAC-0BE7-4B2F-9886-FE5BA424CFBA}" v="33" dt="2020-04-03T22:02:36.104"/>
    <p1510:client id="{919FFB6E-039B-42A4-BEBB-B98DE7D3475E}" v="2" dt="2020-04-03T15:50:36.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25" autoAdjust="0"/>
    <p:restoredTop sz="94249" autoAdjust="0"/>
  </p:normalViewPr>
  <p:slideViewPr>
    <p:cSldViewPr snapToGrid="0" snapToObjects="1">
      <p:cViewPr varScale="1">
        <p:scale>
          <a:sx n="68" d="100"/>
          <a:sy n="68" d="100"/>
        </p:scale>
        <p:origin x="438" y="54"/>
      </p:cViewPr>
      <p:guideLst>
        <p:guide orient="horz" pos="2160"/>
        <p:guide pos="3840"/>
        <p:guide orient="horz" pos="3028"/>
      </p:guideLst>
    </p:cSldViewPr>
  </p:slideViewPr>
  <p:notesTextViewPr>
    <p:cViewPr>
      <p:scale>
        <a:sx n="1" d="1"/>
        <a:sy n="1" d="1"/>
      </p:scale>
      <p:origin x="0" y="0"/>
    </p:cViewPr>
  </p:notesTextViewPr>
  <p:notesViewPr>
    <p:cSldViewPr snapToGrid="0" snapToObjects="1">
      <p:cViewPr varScale="1">
        <p:scale>
          <a:sx n="54" d="100"/>
          <a:sy n="54" d="100"/>
        </p:scale>
        <p:origin x="286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e Dhanani" userId="6a61d3f9-4730-4932-9187-3984305d8a1a" providerId="ADAL" clId="{919FFB6E-039B-42A4-BEBB-B98DE7D3475E}"/>
    <pc:docChg chg="custSel modSld">
      <pc:chgData name="Christie Dhanani" userId="6a61d3f9-4730-4932-9187-3984305d8a1a" providerId="ADAL" clId="{919FFB6E-039B-42A4-BEBB-B98DE7D3475E}" dt="2020-04-03T15:50:39.708" v="24" actId="20577"/>
      <pc:docMkLst>
        <pc:docMk/>
      </pc:docMkLst>
      <pc:sldChg chg="delCm">
        <pc:chgData name="Christie Dhanani" userId="6a61d3f9-4730-4932-9187-3984305d8a1a" providerId="ADAL" clId="{919FFB6E-039B-42A4-BEBB-B98DE7D3475E}" dt="2020-04-03T15:48:41.977" v="0" actId="1592"/>
        <pc:sldMkLst>
          <pc:docMk/>
          <pc:sldMk cId="135921514" sldId="261"/>
        </pc:sldMkLst>
      </pc:sldChg>
      <pc:sldChg chg="delCm">
        <pc:chgData name="Christie Dhanani" userId="6a61d3f9-4730-4932-9187-3984305d8a1a" providerId="ADAL" clId="{919FFB6E-039B-42A4-BEBB-B98DE7D3475E}" dt="2020-04-03T15:48:51.611" v="1" actId="1592"/>
        <pc:sldMkLst>
          <pc:docMk/>
          <pc:sldMk cId="1304848968" sldId="262"/>
        </pc:sldMkLst>
      </pc:sldChg>
      <pc:sldChg chg="delCm">
        <pc:chgData name="Christie Dhanani" userId="6a61d3f9-4730-4932-9187-3984305d8a1a" providerId="ADAL" clId="{919FFB6E-039B-42A4-BEBB-B98DE7D3475E}" dt="2020-04-03T15:49:04.759" v="2" actId="1592"/>
        <pc:sldMkLst>
          <pc:docMk/>
          <pc:sldMk cId="2096798079" sldId="264"/>
        </pc:sldMkLst>
      </pc:sldChg>
      <pc:sldChg chg="delCm">
        <pc:chgData name="Christie Dhanani" userId="6a61d3f9-4730-4932-9187-3984305d8a1a" providerId="ADAL" clId="{919FFB6E-039B-42A4-BEBB-B98DE7D3475E}" dt="2020-04-03T15:49:56.146" v="6" actId="1592"/>
        <pc:sldMkLst>
          <pc:docMk/>
          <pc:sldMk cId="3414808038" sldId="280"/>
        </pc:sldMkLst>
      </pc:sldChg>
      <pc:sldChg chg="delCm">
        <pc:chgData name="Christie Dhanani" userId="6a61d3f9-4730-4932-9187-3984305d8a1a" providerId="ADAL" clId="{919FFB6E-039B-42A4-BEBB-B98DE7D3475E}" dt="2020-04-03T15:49:09.461" v="3" actId="1592"/>
        <pc:sldMkLst>
          <pc:docMk/>
          <pc:sldMk cId="3843282884" sldId="281"/>
        </pc:sldMkLst>
      </pc:sldChg>
      <pc:sldChg chg="delCm">
        <pc:chgData name="Christie Dhanani" userId="6a61d3f9-4730-4932-9187-3984305d8a1a" providerId="ADAL" clId="{919FFB6E-039B-42A4-BEBB-B98DE7D3475E}" dt="2020-04-03T15:49:27.329" v="4" actId="1592"/>
        <pc:sldMkLst>
          <pc:docMk/>
          <pc:sldMk cId="3241199638" sldId="282"/>
        </pc:sldMkLst>
      </pc:sldChg>
      <pc:sldChg chg="delCm">
        <pc:chgData name="Christie Dhanani" userId="6a61d3f9-4730-4932-9187-3984305d8a1a" providerId="ADAL" clId="{919FFB6E-039B-42A4-BEBB-B98DE7D3475E}" dt="2020-04-03T15:49:39.640" v="5" actId="1592"/>
        <pc:sldMkLst>
          <pc:docMk/>
          <pc:sldMk cId="4223711106" sldId="283"/>
        </pc:sldMkLst>
      </pc:sldChg>
      <pc:sldChg chg="delSp modSp">
        <pc:chgData name="Christie Dhanani" userId="6a61d3f9-4730-4932-9187-3984305d8a1a" providerId="ADAL" clId="{919FFB6E-039B-42A4-BEBB-B98DE7D3475E}" dt="2020-04-03T15:50:39.708" v="24" actId="20577"/>
        <pc:sldMkLst>
          <pc:docMk/>
          <pc:sldMk cId="1620181658" sldId="484"/>
        </pc:sldMkLst>
        <pc:spChg chg="mod">
          <ac:chgData name="Christie Dhanani" userId="6a61d3f9-4730-4932-9187-3984305d8a1a" providerId="ADAL" clId="{919FFB6E-039B-42A4-BEBB-B98DE7D3475E}" dt="2020-04-03T15:50:39.708" v="24" actId="20577"/>
          <ac:spMkLst>
            <pc:docMk/>
            <pc:sldMk cId="1620181658" sldId="484"/>
            <ac:spMk id="4" creationId="{00000000-0000-0000-0000-000000000000}"/>
          </ac:spMkLst>
        </pc:spChg>
        <pc:spChg chg="del">
          <ac:chgData name="Christie Dhanani" userId="6a61d3f9-4730-4932-9187-3984305d8a1a" providerId="ADAL" clId="{919FFB6E-039B-42A4-BEBB-B98DE7D3475E}" dt="2020-04-03T15:50:16.250" v="7" actId="478"/>
          <ac:spMkLst>
            <pc:docMk/>
            <pc:sldMk cId="1620181658" sldId="484"/>
            <ac:spMk id="7" creationId="{B85859FE-0131-4BAE-BB52-601160B0CACE}"/>
          </ac:spMkLst>
        </pc:spChg>
      </pc:sldChg>
    </pc:docChg>
  </pc:docChgLst>
  <pc:docChgLst>
    <pc:chgData name="Christie Dhanani" userId="6a61d3f9-4730-4932-9187-3984305d8a1a" providerId="ADAL" clId="{23F09EAC-0BE7-4B2F-9886-FE5BA424CFBA}"/>
    <pc:docChg chg="undo redo custSel delSld modSld delMainMaster modMainMaster modSection">
      <pc:chgData name="Christie Dhanani" userId="6a61d3f9-4730-4932-9187-3984305d8a1a" providerId="ADAL" clId="{23F09EAC-0BE7-4B2F-9886-FE5BA424CFBA}" dt="2020-04-03T21:55:22.623" v="214" actId="478"/>
      <pc:docMkLst>
        <pc:docMk/>
      </pc:docMkLst>
      <pc:sldChg chg="del">
        <pc:chgData name="Christie Dhanani" userId="6a61d3f9-4730-4932-9187-3984305d8a1a" providerId="ADAL" clId="{23F09EAC-0BE7-4B2F-9886-FE5BA424CFBA}" dt="2020-04-03T21:38:22.521" v="6" actId="47"/>
        <pc:sldMkLst>
          <pc:docMk/>
          <pc:sldMk cId="1109160336" sldId="260"/>
        </pc:sldMkLst>
      </pc:sldChg>
      <pc:sldChg chg="addSp delSp modSp">
        <pc:chgData name="Christie Dhanani" userId="6a61d3f9-4730-4932-9187-3984305d8a1a" providerId="ADAL" clId="{23F09EAC-0BE7-4B2F-9886-FE5BA424CFBA}" dt="2020-04-03T21:54:39.977" v="191"/>
        <pc:sldMkLst>
          <pc:docMk/>
          <pc:sldMk cId="135921514" sldId="261"/>
        </pc:sldMkLst>
        <pc:spChg chg="add del">
          <ac:chgData name="Christie Dhanani" userId="6a61d3f9-4730-4932-9187-3984305d8a1a" providerId="ADAL" clId="{23F09EAC-0BE7-4B2F-9886-FE5BA424CFBA}" dt="2020-04-03T21:53:48.528" v="174" actId="478"/>
          <ac:spMkLst>
            <pc:docMk/>
            <pc:sldMk cId="135921514" sldId="261"/>
            <ac:spMk id="3" creationId="{00000000-0000-0000-0000-000000000000}"/>
          </ac:spMkLst>
        </pc:spChg>
        <pc:spChg chg="add del mod">
          <ac:chgData name="Christie Dhanani" userId="6a61d3f9-4730-4932-9187-3984305d8a1a" providerId="ADAL" clId="{23F09EAC-0BE7-4B2F-9886-FE5BA424CFBA}" dt="2020-04-03T21:54:20.612" v="188" actId="14100"/>
          <ac:spMkLst>
            <pc:docMk/>
            <pc:sldMk cId="135921514" sldId="261"/>
            <ac:spMk id="6" creationId="{A2E77777-519A-4BB1-934F-D938C2F18200}"/>
          </ac:spMkLst>
        </pc:spChg>
        <pc:spChg chg="add del mod">
          <ac:chgData name="Christie Dhanani" userId="6a61d3f9-4730-4932-9187-3984305d8a1a" providerId="ADAL" clId="{23F09EAC-0BE7-4B2F-9886-FE5BA424CFBA}" dt="2020-04-03T21:54:23.020" v="189" actId="14100"/>
          <ac:spMkLst>
            <pc:docMk/>
            <pc:sldMk cId="135921514" sldId="261"/>
            <ac:spMk id="7" creationId="{5E698125-2856-4065-AD48-A0327D0AAFE6}"/>
          </ac:spMkLst>
        </pc:spChg>
        <pc:spChg chg="add del">
          <ac:chgData name="Christie Dhanani" userId="6a61d3f9-4730-4932-9187-3984305d8a1a" providerId="ADAL" clId="{23F09EAC-0BE7-4B2F-9886-FE5BA424CFBA}" dt="2020-04-03T21:54:39.977" v="191"/>
          <ac:spMkLst>
            <pc:docMk/>
            <pc:sldMk cId="135921514" sldId="261"/>
            <ac:spMk id="8" creationId="{7E998553-7A3B-49F4-9CDF-61FD6D30EBD6}"/>
          </ac:spMkLst>
        </pc:spChg>
        <pc:spChg chg="add del mod">
          <ac:chgData name="Christie Dhanani" userId="6a61d3f9-4730-4932-9187-3984305d8a1a" providerId="ADAL" clId="{23F09EAC-0BE7-4B2F-9886-FE5BA424CFBA}" dt="2020-04-03T21:53:49.065" v="185" actId="478"/>
          <ac:spMkLst>
            <pc:docMk/>
            <pc:sldMk cId="135921514" sldId="261"/>
            <ac:spMk id="10" creationId="{00000000-0000-0000-0000-000000000000}"/>
          </ac:spMkLst>
        </pc:spChg>
      </pc:sldChg>
      <pc:sldChg chg="addSp delSp modSp">
        <pc:chgData name="Christie Dhanani" userId="6a61d3f9-4730-4932-9187-3984305d8a1a" providerId="ADAL" clId="{23F09EAC-0BE7-4B2F-9886-FE5BA424CFBA}" dt="2020-04-03T21:53:41.726" v="170" actId="20577"/>
        <pc:sldMkLst>
          <pc:docMk/>
          <pc:sldMk cId="1304848968" sldId="262"/>
        </pc:sldMkLst>
        <pc:spChg chg="mod">
          <ac:chgData name="Christie Dhanani" userId="6a61d3f9-4730-4932-9187-3984305d8a1a" providerId="ADAL" clId="{23F09EAC-0BE7-4B2F-9886-FE5BA424CFBA}" dt="2020-04-03T16:21:40.616" v="5" actId="20577"/>
          <ac:spMkLst>
            <pc:docMk/>
            <pc:sldMk cId="1304848968" sldId="262"/>
            <ac:spMk id="3" creationId="{00000000-0000-0000-0000-000000000000}"/>
          </ac:spMkLst>
        </pc:spChg>
        <pc:spChg chg="del mod">
          <ac:chgData name="Christie Dhanani" userId="6a61d3f9-4730-4932-9187-3984305d8a1a" providerId="ADAL" clId="{23F09EAC-0BE7-4B2F-9886-FE5BA424CFBA}" dt="2020-04-03T21:51:02.936" v="80" actId="478"/>
          <ac:spMkLst>
            <pc:docMk/>
            <pc:sldMk cId="1304848968" sldId="262"/>
            <ac:spMk id="5" creationId="{00000000-0000-0000-0000-000000000000}"/>
          </ac:spMkLst>
        </pc:spChg>
        <pc:spChg chg="add mod">
          <ac:chgData name="Christie Dhanani" userId="6a61d3f9-4730-4932-9187-3984305d8a1a" providerId="ADAL" clId="{23F09EAC-0BE7-4B2F-9886-FE5BA424CFBA}" dt="2020-04-03T21:53:41.726" v="170" actId="20577"/>
          <ac:spMkLst>
            <pc:docMk/>
            <pc:sldMk cId="1304848968" sldId="262"/>
            <ac:spMk id="11" creationId="{A98E3137-2C90-4B09-BF75-4B929CC6826A}"/>
          </ac:spMkLst>
        </pc:spChg>
      </pc:sldChg>
      <pc:sldChg chg="addSp delSp modSp">
        <pc:chgData name="Christie Dhanani" userId="6a61d3f9-4730-4932-9187-3984305d8a1a" providerId="ADAL" clId="{23F09EAC-0BE7-4B2F-9886-FE5BA424CFBA}" dt="2020-04-03T21:55:22.623" v="214" actId="478"/>
        <pc:sldMkLst>
          <pc:docMk/>
          <pc:sldMk cId="3843282884" sldId="281"/>
        </pc:sldMkLst>
        <pc:spChg chg="mod">
          <ac:chgData name="Christie Dhanani" userId="6a61d3f9-4730-4932-9187-3984305d8a1a" providerId="ADAL" clId="{23F09EAC-0BE7-4B2F-9886-FE5BA424CFBA}" dt="2020-04-03T21:55:18.834" v="213" actId="1037"/>
          <ac:spMkLst>
            <pc:docMk/>
            <pc:sldMk cId="3843282884" sldId="281"/>
            <ac:spMk id="2" creationId="{4F697557-121C-47C6-AEDF-47B46808E797}"/>
          </ac:spMkLst>
        </pc:spChg>
        <pc:spChg chg="mod">
          <ac:chgData name="Christie Dhanani" userId="6a61d3f9-4730-4932-9187-3984305d8a1a" providerId="ADAL" clId="{23F09EAC-0BE7-4B2F-9886-FE5BA424CFBA}" dt="2020-04-03T21:55:18.834" v="213" actId="1037"/>
          <ac:spMkLst>
            <pc:docMk/>
            <pc:sldMk cId="3843282884" sldId="281"/>
            <ac:spMk id="3" creationId="{00000000-0000-0000-0000-000000000000}"/>
          </ac:spMkLst>
        </pc:spChg>
        <pc:spChg chg="del mod">
          <ac:chgData name="Christie Dhanani" userId="6a61d3f9-4730-4932-9187-3984305d8a1a" providerId="ADAL" clId="{23F09EAC-0BE7-4B2F-9886-FE5BA424CFBA}" dt="2020-04-03T21:39:12.861" v="9" actId="478"/>
          <ac:spMkLst>
            <pc:docMk/>
            <pc:sldMk cId="3843282884" sldId="281"/>
            <ac:spMk id="5" creationId="{00000000-0000-0000-0000-000000000000}"/>
          </ac:spMkLst>
        </pc:spChg>
        <pc:spChg chg="add">
          <ac:chgData name="Christie Dhanani" userId="6a61d3f9-4730-4932-9187-3984305d8a1a" providerId="ADAL" clId="{23F09EAC-0BE7-4B2F-9886-FE5BA424CFBA}" dt="2020-04-03T21:39:16.140" v="10"/>
          <ac:spMkLst>
            <pc:docMk/>
            <pc:sldMk cId="3843282884" sldId="281"/>
            <ac:spMk id="7" creationId="{400B1678-12BB-4537-A9DA-46C3B36B6E25}"/>
          </ac:spMkLst>
        </pc:spChg>
        <pc:spChg chg="add del">
          <ac:chgData name="Christie Dhanani" userId="6a61d3f9-4730-4932-9187-3984305d8a1a" providerId="ADAL" clId="{23F09EAC-0BE7-4B2F-9886-FE5BA424CFBA}" dt="2020-04-03T21:55:22.623" v="214" actId="478"/>
          <ac:spMkLst>
            <pc:docMk/>
            <pc:sldMk cId="3843282884" sldId="281"/>
            <ac:spMk id="8" creationId="{84EB7D13-2EF8-4547-B895-7F303DB64ED6}"/>
          </ac:spMkLst>
        </pc:spChg>
      </pc:sldChg>
      <pc:sldChg chg="modSp">
        <pc:chgData name="Christie Dhanani" userId="6a61d3f9-4730-4932-9187-3984305d8a1a" providerId="ADAL" clId="{23F09EAC-0BE7-4B2F-9886-FE5BA424CFBA}" dt="2020-04-03T21:45:33.573" v="16" actId="1036"/>
        <pc:sldMkLst>
          <pc:docMk/>
          <pc:sldMk cId="820041947" sldId="285"/>
        </pc:sldMkLst>
        <pc:spChg chg="mod">
          <ac:chgData name="Christie Dhanani" userId="6a61d3f9-4730-4932-9187-3984305d8a1a" providerId="ADAL" clId="{23F09EAC-0BE7-4B2F-9886-FE5BA424CFBA}" dt="2020-04-03T21:45:33.573" v="16" actId="1036"/>
          <ac:spMkLst>
            <pc:docMk/>
            <pc:sldMk cId="820041947" sldId="285"/>
            <ac:spMk id="3" creationId="{B96D9EFF-C745-4EC6-A338-9F361319D585}"/>
          </ac:spMkLst>
        </pc:spChg>
      </pc:sldChg>
      <pc:sldChg chg="delSp modSp">
        <pc:chgData name="Christie Dhanani" userId="6a61d3f9-4730-4932-9187-3984305d8a1a" providerId="ADAL" clId="{23F09EAC-0BE7-4B2F-9886-FE5BA424CFBA}" dt="2020-04-03T21:48:06.443" v="17" actId="478"/>
        <pc:sldMkLst>
          <pc:docMk/>
          <pc:sldMk cId="1620181658" sldId="484"/>
        </pc:sldMkLst>
        <pc:picChg chg="del mod">
          <ac:chgData name="Christie Dhanani" userId="6a61d3f9-4730-4932-9187-3984305d8a1a" providerId="ADAL" clId="{23F09EAC-0BE7-4B2F-9886-FE5BA424CFBA}" dt="2020-04-03T21:48:06.443" v="17" actId="478"/>
          <ac:picMkLst>
            <pc:docMk/>
            <pc:sldMk cId="1620181658" sldId="484"/>
            <ac:picMk id="3" creationId="{00000000-0000-0000-0000-000000000000}"/>
          </ac:picMkLst>
        </pc:picChg>
      </pc:sldChg>
      <pc:sldMasterChg chg="delSldLayout modSldLayout">
        <pc:chgData name="Christie Dhanani" userId="6a61d3f9-4730-4932-9187-3984305d8a1a" providerId="ADAL" clId="{23F09EAC-0BE7-4B2F-9886-FE5BA424CFBA}" dt="2020-04-03T21:49:54.342" v="75"/>
        <pc:sldMasterMkLst>
          <pc:docMk/>
          <pc:sldMasterMk cId="1602680796" sldId="2147483648"/>
        </pc:sldMasterMkLst>
        <pc:sldLayoutChg chg="del">
          <pc:chgData name="Christie Dhanani" userId="6a61d3f9-4730-4932-9187-3984305d8a1a" providerId="ADAL" clId="{23F09EAC-0BE7-4B2F-9886-FE5BA424CFBA}" dt="2020-04-03T21:49:17.601" v="73" actId="2696"/>
          <pc:sldLayoutMkLst>
            <pc:docMk/>
            <pc:sldMasterMk cId="1602680796" sldId="2147483648"/>
            <pc:sldLayoutMk cId="1035067326" sldId="2147483658"/>
          </pc:sldLayoutMkLst>
        </pc:sldLayoutChg>
        <pc:sldLayoutChg chg="del">
          <pc:chgData name="Christie Dhanani" userId="6a61d3f9-4730-4932-9187-3984305d8a1a" providerId="ADAL" clId="{23F09EAC-0BE7-4B2F-9886-FE5BA424CFBA}" dt="2020-04-03T21:49:21.453" v="74" actId="2696"/>
          <pc:sldLayoutMkLst>
            <pc:docMk/>
            <pc:sldMasterMk cId="1602680796" sldId="2147483648"/>
            <pc:sldLayoutMk cId="1759007382" sldId="2147483659"/>
          </pc:sldLayoutMkLst>
        </pc:sldLayoutChg>
        <pc:sldLayoutChg chg="setBg">
          <pc:chgData name="Christie Dhanani" userId="6a61d3f9-4730-4932-9187-3984305d8a1a" providerId="ADAL" clId="{23F09EAC-0BE7-4B2F-9886-FE5BA424CFBA}" dt="2020-04-03T21:49:54.342" v="75"/>
          <pc:sldLayoutMkLst>
            <pc:docMk/>
            <pc:sldMasterMk cId="1602680796" sldId="2147483648"/>
            <pc:sldLayoutMk cId="64031402" sldId="2147483688"/>
          </pc:sldLayoutMkLst>
        </pc:sldLayoutChg>
      </pc:sldMasterChg>
      <pc:sldMasterChg chg="del delSldLayout">
        <pc:chgData name="Christie Dhanani" userId="6a61d3f9-4730-4932-9187-3984305d8a1a" providerId="ADAL" clId="{23F09EAC-0BE7-4B2F-9886-FE5BA424CFBA}" dt="2020-04-03T21:49:04.675" v="43" actId="2696"/>
        <pc:sldMasterMkLst>
          <pc:docMk/>
          <pc:sldMasterMk cId="1916678720" sldId="2147483662"/>
        </pc:sldMasterMkLst>
        <pc:sldLayoutChg chg="del">
          <pc:chgData name="Christie Dhanani" userId="6a61d3f9-4730-4932-9187-3984305d8a1a" providerId="ADAL" clId="{23F09EAC-0BE7-4B2F-9886-FE5BA424CFBA}" dt="2020-04-03T21:48:44.812" v="18" actId="2696"/>
          <pc:sldLayoutMkLst>
            <pc:docMk/>
            <pc:sldMasterMk cId="1916678720" sldId="2147483662"/>
            <pc:sldLayoutMk cId="3924475666" sldId="2147483663"/>
          </pc:sldLayoutMkLst>
        </pc:sldLayoutChg>
        <pc:sldLayoutChg chg="del">
          <pc:chgData name="Christie Dhanani" userId="6a61d3f9-4730-4932-9187-3984305d8a1a" providerId="ADAL" clId="{23F09EAC-0BE7-4B2F-9886-FE5BA424CFBA}" dt="2020-04-03T21:49:04.581" v="19" actId="2696"/>
          <pc:sldLayoutMkLst>
            <pc:docMk/>
            <pc:sldMasterMk cId="1916678720" sldId="2147483662"/>
            <pc:sldLayoutMk cId="4276847808" sldId="2147483664"/>
          </pc:sldLayoutMkLst>
        </pc:sldLayoutChg>
        <pc:sldLayoutChg chg="del">
          <pc:chgData name="Christie Dhanani" userId="6a61d3f9-4730-4932-9187-3984305d8a1a" providerId="ADAL" clId="{23F09EAC-0BE7-4B2F-9886-FE5BA424CFBA}" dt="2020-04-03T21:49:04.586" v="20" actId="2696"/>
          <pc:sldLayoutMkLst>
            <pc:docMk/>
            <pc:sldMasterMk cId="1916678720" sldId="2147483662"/>
            <pc:sldLayoutMk cId="4015376465" sldId="2147483665"/>
          </pc:sldLayoutMkLst>
        </pc:sldLayoutChg>
        <pc:sldLayoutChg chg="del">
          <pc:chgData name="Christie Dhanani" userId="6a61d3f9-4730-4932-9187-3984305d8a1a" providerId="ADAL" clId="{23F09EAC-0BE7-4B2F-9886-FE5BA424CFBA}" dt="2020-04-03T21:49:04.591" v="21" actId="2696"/>
          <pc:sldLayoutMkLst>
            <pc:docMk/>
            <pc:sldMasterMk cId="1916678720" sldId="2147483662"/>
            <pc:sldLayoutMk cId="408417601" sldId="2147483666"/>
          </pc:sldLayoutMkLst>
        </pc:sldLayoutChg>
        <pc:sldLayoutChg chg="del">
          <pc:chgData name="Christie Dhanani" userId="6a61d3f9-4730-4932-9187-3984305d8a1a" providerId="ADAL" clId="{23F09EAC-0BE7-4B2F-9886-FE5BA424CFBA}" dt="2020-04-03T21:49:04.597" v="22" actId="2696"/>
          <pc:sldLayoutMkLst>
            <pc:docMk/>
            <pc:sldMasterMk cId="1916678720" sldId="2147483662"/>
            <pc:sldLayoutMk cId="3884789973" sldId="2147483667"/>
          </pc:sldLayoutMkLst>
        </pc:sldLayoutChg>
        <pc:sldLayoutChg chg="del">
          <pc:chgData name="Christie Dhanani" userId="6a61d3f9-4730-4932-9187-3984305d8a1a" providerId="ADAL" clId="{23F09EAC-0BE7-4B2F-9886-FE5BA424CFBA}" dt="2020-04-03T21:49:04.600" v="23" actId="2696"/>
          <pc:sldLayoutMkLst>
            <pc:docMk/>
            <pc:sldMasterMk cId="1916678720" sldId="2147483662"/>
            <pc:sldLayoutMk cId="3058290375" sldId="2147483668"/>
          </pc:sldLayoutMkLst>
        </pc:sldLayoutChg>
        <pc:sldLayoutChg chg="del">
          <pc:chgData name="Christie Dhanani" userId="6a61d3f9-4730-4932-9187-3984305d8a1a" providerId="ADAL" clId="{23F09EAC-0BE7-4B2F-9886-FE5BA424CFBA}" dt="2020-04-03T21:49:04.604" v="24" actId="2696"/>
          <pc:sldLayoutMkLst>
            <pc:docMk/>
            <pc:sldMasterMk cId="1916678720" sldId="2147483662"/>
            <pc:sldLayoutMk cId="3074655639" sldId="2147483669"/>
          </pc:sldLayoutMkLst>
        </pc:sldLayoutChg>
        <pc:sldLayoutChg chg="del">
          <pc:chgData name="Christie Dhanani" userId="6a61d3f9-4730-4932-9187-3984305d8a1a" providerId="ADAL" clId="{23F09EAC-0BE7-4B2F-9886-FE5BA424CFBA}" dt="2020-04-03T21:49:04.608" v="25" actId="2696"/>
          <pc:sldLayoutMkLst>
            <pc:docMk/>
            <pc:sldMasterMk cId="1916678720" sldId="2147483662"/>
            <pc:sldLayoutMk cId="2352338966" sldId="2147483670"/>
          </pc:sldLayoutMkLst>
        </pc:sldLayoutChg>
        <pc:sldLayoutChg chg="del">
          <pc:chgData name="Christie Dhanani" userId="6a61d3f9-4730-4932-9187-3984305d8a1a" providerId="ADAL" clId="{23F09EAC-0BE7-4B2F-9886-FE5BA424CFBA}" dt="2020-04-03T21:49:04.612" v="26" actId="2696"/>
          <pc:sldLayoutMkLst>
            <pc:docMk/>
            <pc:sldMasterMk cId="1916678720" sldId="2147483662"/>
            <pc:sldLayoutMk cId="3724856320" sldId="2147483671"/>
          </pc:sldLayoutMkLst>
        </pc:sldLayoutChg>
        <pc:sldLayoutChg chg="del">
          <pc:chgData name="Christie Dhanani" userId="6a61d3f9-4730-4932-9187-3984305d8a1a" providerId="ADAL" clId="{23F09EAC-0BE7-4B2F-9886-FE5BA424CFBA}" dt="2020-04-03T21:49:04.615" v="27" actId="2696"/>
          <pc:sldLayoutMkLst>
            <pc:docMk/>
            <pc:sldMasterMk cId="1916678720" sldId="2147483662"/>
            <pc:sldLayoutMk cId="2137370591" sldId="2147483672"/>
          </pc:sldLayoutMkLst>
        </pc:sldLayoutChg>
        <pc:sldLayoutChg chg="del">
          <pc:chgData name="Christie Dhanani" userId="6a61d3f9-4730-4932-9187-3984305d8a1a" providerId="ADAL" clId="{23F09EAC-0BE7-4B2F-9886-FE5BA424CFBA}" dt="2020-04-03T21:49:04.618" v="28" actId="2696"/>
          <pc:sldLayoutMkLst>
            <pc:docMk/>
            <pc:sldMasterMk cId="1916678720" sldId="2147483662"/>
            <pc:sldLayoutMk cId="3063972866" sldId="2147483673"/>
          </pc:sldLayoutMkLst>
        </pc:sldLayoutChg>
        <pc:sldLayoutChg chg="del">
          <pc:chgData name="Christie Dhanani" userId="6a61d3f9-4730-4932-9187-3984305d8a1a" providerId="ADAL" clId="{23F09EAC-0BE7-4B2F-9886-FE5BA424CFBA}" dt="2020-04-03T21:49:04.622" v="29" actId="2696"/>
          <pc:sldLayoutMkLst>
            <pc:docMk/>
            <pc:sldMasterMk cId="1916678720" sldId="2147483662"/>
            <pc:sldLayoutMk cId="2489100176" sldId="2147483674"/>
          </pc:sldLayoutMkLst>
        </pc:sldLayoutChg>
        <pc:sldLayoutChg chg="del">
          <pc:chgData name="Christie Dhanani" userId="6a61d3f9-4730-4932-9187-3984305d8a1a" providerId="ADAL" clId="{23F09EAC-0BE7-4B2F-9886-FE5BA424CFBA}" dt="2020-04-03T21:49:04.626" v="30" actId="2696"/>
          <pc:sldLayoutMkLst>
            <pc:docMk/>
            <pc:sldMasterMk cId="1916678720" sldId="2147483662"/>
            <pc:sldLayoutMk cId="1323779733" sldId="2147483675"/>
          </pc:sldLayoutMkLst>
        </pc:sldLayoutChg>
        <pc:sldLayoutChg chg="del">
          <pc:chgData name="Christie Dhanani" userId="6a61d3f9-4730-4932-9187-3984305d8a1a" providerId="ADAL" clId="{23F09EAC-0BE7-4B2F-9886-FE5BA424CFBA}" dt="2020-04-03T21:49:04.629" v="31" actId="2696"/>
          <pc:sldLayoutMkLst>
            <pc:docMk/>
            <pc:sldMasterMk cId="1916678720" sldId="2147483662"/>
            <pc:sldLayoutMk cId="1995709601" sldId="2147483676"/>
          </pc:sldLayoutMkLst>
        </pc:sldLayoutChg>
        <pc:sldLayoutChg chg="del">
          <pc:chgData name="Christie Dhanani" userId="6a61d3f9-4730-4932-9187-3984305d8a1a" providerId="ADAL" clId="{23F09EAC-0BE7-4B2F-9886-FE5BA424CFBA}" dt="2020-04-03T21:49:04.632" v="32" actId="2696"/>
          <pc:sldLayoutMkLst>
            <pc:docMk/>
            <pc:sldMasterMk cId="1916678720" sldId="2147483662"/>
            <pc:sldLayoutMk cId="2569828680" sldId="2147483677"/>
          </pc:sldLayoutMkLst>
        </pc:sldLayoutChg>
        <pc:sldLayoutChg chg="del">
          <pc:chgData name="Christie Dhanani" userId="6a61d3f9-4730-4932-9187-3984305d8a1a" providerId="ADAL" clId="{23F09EAC-0BE7-4B2F-9886-FE5BA424CFBA}" dt="2020-04-03T21:49:04.636" v="33" actId="2696"/>
          <pc:sldLayoutMkLst>
            <pc:docMk/>
            <pc:sldMasterMk cId="1916678720" sldId="2147483662"/>
            <pc:sldLayoutMk cId="338395867" sldId="2147483678"/>
          </pc:sldLayoutMkLst>
        </pc:sldLayoutChg>
        <pc:sldLayoutChg chg="del">
          <pc:chgData name="Christie Dhanani" userId="6a61d3f9-4730-4932-9187-3984305d8a1a" providerId="ADAL" clId="{23F09EAC-0BE7-4B2F-9886-FE5BA424CFBA}" dt="2020-04-03T21:49:04.640" v="34" actId="2696"/>
          <pc:sldLayoutMkLst>
            <pc:docMk/>
            <pc:sldMasterMk cId="1916678720" sldId="2147483662"/>
            <pc:sldLayoutMk cId="866627707" sldId="2147483679"/>
          </pc:sldLayoutMkLst>
        </pc:sldLayoutChg>
        <pc:sldLayoutChg chg="del">
          <pc:chgData name="Christie Dhanani" userId="6a61d3f9-4730-4932-9187-3984305d8a1a" providerId="ADAL" clId="{23F09EAC-0BE7-4B2F-9886-FE5BA424CFBA}" dt="2020-04-03T21:49:04.644" v="35" actId="2696"/>
          <pc:sldLayoutMkLst>
            <pc:docMk/>
            <pc:sldMasterMk cId="1916678720" sldId="2147483662"/>
            <pc:sldLayoutMk cId="2984103714" sldId="2147483680"/>
          </pc:sldLayoutMkLst>
        </pc:sldLayoutChg>
        <pc:sldLayoutChg chg="del">
          <pc:chgData name="Christie Dhanani" userId="6a61d3f9-4730-4932-9187-3984305d8a1a" providerId="ADAL" clId="{23F09EAC-0BE7-4B2F-9886-FE5BA424CFBA}" dt="2020-04-03T21:49:04.647" v="36" actId="2696"/>
          <pc:sldLayoutMkLst>
            <pc:docMk/>
            <pc:sldMasterMk cId="1916678720" sldId="2147483662"/>
            <pc:sldLayoutMk cId="1249598607" sldId="2147483681"/>
          </pc:sldLayoutMkLst>
        </pc:sldLayoutChg>
        <pc:sldLayoutChg chg="del">
          <pc:chgData name="Christie Dhanani" userId="6a61d3f9-4730-4932-9187-3984305d8a1a" providerId="ADAL" clId="{23F09EAC-0BE7-4B2F-9886-FE5BA424CFBA}" dt="2020-04-03T21:49:04.649" v="37" actId="2696"/>
          <pc:sldLayoutMkLst>
            <pc:docMk/>
            <pc:sldMasterMk cId="1916678720" sldId="2147483662"/>
            <pc:sldLayoutMk cId="1295379870" sldId="2147483682"/>
          </pc:sldLayoutMkLst>
        </pc:sldLayoutChg>
        <pc:sldLayoutChg chg="del">
          <pc:chgData name="Christie Dhanani" userId="6a61d3f9-4730-4932-9187-3984305d8a1a" providerId="ADAL" clId="{23F09EAC-0BE7-4B2F-9886-FE5BA424CFBA}" dt="2020-04-03T21:49:04.653" v="38" actId="2696"/>
          <pc:sldLayoutMkLst>
            <pc:docMk/>
            <pc:sldMasterMk cId="1916678720" sldId="2147483662"/>
            <pc:sldLayoutMk cId="4236904755" sldId="2147483683"/>
          </pc:sldLayoutMkLst>
        </pc:sldLayoutChg>
        <pc:sldLayoutChg chg="del">
          <pc:chgData name="Christie Dhanani" userId="6a61d3f9-4730-4932-9187-3984305d8a1a" providerId="ADAL" clId="{23F09EAC-0BE7-4B2F-9886-FE5BA424CFBA}" dt="2020-04-03T21:49:04.655" v="39" actId="2696"/>
          <pc:sldLayoutMkLst>
            <pc:docMk/>
            <pc:sldMasterMk cId="1916678720" sldId="2147483662"/>
            <pc:sldLayoutMk cId="2694536114" sldId="2147483684"/>
          </pc:sldLayoutMkLst>
        </pc:sldLayoutChg>
        <pc:sldLayoutChg chg="del">
          <pc:chgData name="Christie Dhanani" userId="6a61d3f9-4730-4932-9187-3984305d8a1a" providerId="ADAL" clId="{23F09EAC-0BE7-4B2F-9886-FE5BA424CFBA}" dt="2020-04-03T21:49:04.660" v="40" actId="2696"/>
          <pc:sldLayoutMkLst>
            <pc:docMk/>
            <pc:sldMasterMk cId="1916678720" sldId="2147483662"/>
            <pc:sldLayoutMk cId="3486378027" sldId="2147483685"/>
          </pc:sldLayoutMkLst>
        </pc:sldLayoutChg>
        <pc:sldLayoutChg chg="del">
          <pc:chgData name="Christie Dhanani" userId="6a61d3f9-4730-4932-9187-3984305d8a1a" providerId="ADAL" clId="{23F09EAC-0BE7-4B2F-9886-FE5BA424CFBA}" dt="2020-04-03T21:49:04.663" v="41" actId="2696"/>
          <pc:sldLayoutMkLst>
            <pc:docMk/>
            <pc:sldMasterMk cId="1916678720" sldId="2147483662"/>
            <pc:sldLayoutMk cId="1109523302" sldId="2147483686"/>
          </pc:sldLayoutMkLst>
        </pc:sldLayoutChg>
        <pc:sldLayoutChg chg="del">
          <pc:chgData name="Christie Dhanani" userId="6a61d3f9-4730-4932-9187-3984305d8a1a" providerId="ADAL" clId="{23F09EAC-0BE7-4B2F-9886-FE5BA424CFBA}" dt="2020-04-03T21:49:04.666" v="42" actId="2696"/>
          <pc:sldLayoutMkLst>
            <pc:docMk/>
            <pc:sldMasterMk cId="1916678720" sldId="2147483662"/>
            <pc:sldLayoutMk cId="2747551519" sldId="2147483687"/>
          </pc:sldLayoutMkLst>
        </pc:sldLayoutChg>
      </pc:sldMasterChg>
      <pc:sldMasterChg chg="del delSldLayout">
        <pc:chgData name="Christie Dhanani" userId="6a61d3f9-4730-4932-9187-3984305d8a1a" providerId="ADAL" clId="{23F09EAC-0BE7-4B2F-9886-FE5BA424CFBA}" dt="2020-04-03T21:49:08.454" v="72" actId="2696"/>
        <pc:sldMasterMkLst>
          <pc:docMk/>
          <pc:sldMasterMk cId="1951936588" sldId="2147483691"/>
        </pc:sldMasterMkLst>
        <pc:sldLayoutChg chg="del">
          <pc:chgData name="Christie Dhanani" userId="6a61d3f9-4730-4932-9187-3984305d8a1a" providerId="ADAL" clId="{23F09EAC-0BE7-4B2F-9886-FE5BA424CFBA}" dt="2020-04-03T21:49:08.326" v="44" actId="2696"/>
          <pc:sldLayoutMkLst>
            <pc:docMk/>
            <pc:sldMasterMk cId="1951936588" sldId="2147483691"/>
            <pc:sldLayoutMk cId="4058010944" sldId="2147483692"/>
          </pc:sldLayoutMkLst>
        </pc:sldLayoutChg>
        <pc:sldLayoutChg chg="del">
          <pc:chgData name="Christie Dhanani" userId="6a61d3f9-4730-4932-9187-3984305d8a1a" providerId="ADAL" clId="{23F09EAC-0BE7-4B2F-9886-FE5BA424CFBA}" dt="2020-04-03T21:49:08.330" v="45" actId="2696"/>
          <pc:sldLayoutMkLst>
            <pc:docMk/>
            <pc:sldMasterMk cId="1951936588" sldId="2147483691"/>
            <pc:sldLayoutMk cId="3718298118" sldId="2147483693"/>
          </pc:sldLayoutMkLst>
        </pc:sldLayoutChg>
        <pc:sldLayoutChg chg="del">
          <pc:chgData name="Christie Dhanani" userId="6a61d3f9-4730-4932-9187-3984305d8a1a" providerId="ADAL" clId="{23F09EAC-0BE7-4B2F-9886-FE5BA424CFBA}" dt="2020-04-03T21:49:08.333" v="46" actId="2696"/>
          <pc:sldLayoutMkLst>
            <pc:docMk/>
            <pc:sldMasterMk cId="1951936588" sldId="2147483691"/>
            <pc:sldLayoutMk cId="2041248084" sldId="2147483694"/>
          </pc:sldLayoutMkLst>
        </pc:sldLayoutChg>
        <pc:sldLayoutChg chg="del">
          <pc:chgData name="Christie Dhanani" userId="6a61d3f9-4730-4932-9187-3984305d8a1a" providerId="ADAL" clId="{23F09EAC-0BE7-4B2F-9886-FE5BA424CFBA}" dt="2020-04-03T21:49:08.336" v="47" actId="2696"/>
          <pc:sldLayoutMkLst>
            <pc:docMk/>
            <pc:sldMasterMk cId="1951936588" sldId="2147483691"/>
            <pc:sldLayoutMk cId="757543739" sldId="2147483695"/>
          </pc:sldLayoutMkLst>
        </pc:sldLayoutChg>
        <pc:sldLayoutChg chg="del">
          <pc:chgData name="Christie Dhanani" userId="6a61d3f9-4730-4932-9187-3984305d8a1a" providerId="ADAL" clId="{23F09EAC-0BE7-4B2F-9886-FE5BA424CFBA}" dt="2020-04-03T21:49:08.339" v="48" actId="2696"/>
          <pc:sldLayoutMkLst>
            <pc:docMk/>
            <pc:sldMasterMk cId="1951936588" sldId="2147483691"/>
            <pc:sldLayoutMk cId="2734483068" sldId="2147483696"/>
          </pc:sldLayoutMkLst>
        </pc:sldLayoutChg>
        <pc:sldLayoutChg chg="del">
          <pc:chgData name="Christie Dhanani" userId="6a61d3f9-4730-4932-9187-3984305d8a1a" providerId="ADAL" clId="{23F09EAC-0BE7-4B2F-9886-FE5BA424CFBA}" dt="2020-04-03T21:49:08.343" v="49" actId="2696"/>
          <pc:sldLayoutMkLst>
            <pc:docMk/>
            <pc:sldMasterMk cId="1951936588" sldId="2147483691"/>
            <pc:sldLayoutMk cId="810271868" sldId="2147483697"/>
          </pc:sldLayoutMkLst>
        </pc:sldLayoutChg>
        <pc:sldLayoutChg chg="del">
          <pc:chgData name="Christie Dhanani" userId="6a61d3f9-4730-4932-9187-3984305d8a1a" providerId="ADAL" clId="{23F09EAC-0BE7-4B2F-9886-FE5BA424CFBA}" dt="2020-04-03T21:49:08.346" v="50" actId="2696"/>
          <pc:sldLayoutMkLst>
            <pc:docMk/>
            <pc:sldMasterMk cId="1951936588" sldId="2147483691"/>
            <pc:sldLayoutMk cId="378131157" sldId="2147483698"/>
          </pc:sldLayoutMkLst>
        </pc:sldLayoutChg>
        <pc:sldLayoutChg chg="del">
          <pc:chgData name="Christie Dhanani" userId="6a61d3f9-4730-4932-9187-3984305d8a1a" providerId="ADAL" clId="{23F09EAC-0BE7-4B2F-9886-FE5BA424CFBA}" dt="2020-04-03T21:49:08.349" v="51" actId="2696"/>
          <pc:sldLayoutMkLst>
            <pc:docMk/>
            <pc:sldMasterMk cId="1951936588" sldId="2147483691"/>
            <pc:sldLayoutMk cId="803981578" sldId="2147483699"/>
          </pc:sldLayoutMkLst>
        </pc:sldLayoutChg>
        <pc:sldLayoutChg chg="del">
          <pc:chgData name="Christie Dhanani" userId="6a61d3f9-4730-4932-9187-3984305d8a1a" providerId="ADAL" clId="{23F09EAC-0BE7-4B2F-9886-FE5BA424CFBA}" dt="2020-04-03T21:49:08.352" v="52" actId="2696"/>
          <pc:sldLayoutMkLst>
            <pc:docMk/>
            <pc:sldMasterMk cId="1951936588" sldId="2147483691"/>
            <pc:sldLayoutMk cId="228358685" sldId="2147483700"/>
          </pc:sldLayoutMkLst>
        </pc:sldLayoutChg>
        <pc:sldLayoutChg chg="del">
          <pc:chgData name="Christie Dhanani" userId="6a61d3f9-4730-4932-9187-3984305d8a1a" providerId="ADAL" clId="{23F09EAC-0BE7-4B2F-9886-FE5BA424CFBA}" dt="2020-04-03T21:49:08.356" v="53" actId="2696"/>
          <pc:sldLayoutMkLst>
            <pc:docMk/>
            <pc:sldMasterMk cId="1951936588" sldId="2147483691"/>
            <pc:sldLayoutMk cId="3846533027" sldId="2147483701"/>
          </pc:sldLayoutMkLst>
        </pc:sldLayoutChg>
        <pc:sldLayoutChg chg="del">
          <pc:chgData name="Christie Dhanani" userId="6a61d3f9-4730-4932-9187-3984305d8a1a" providerId="ADAL" clId="{23F09EAC-0BE7-4B2F-9886-FE5BA424CFBA}" dt="2020-04-03T21:49:08.361" v="54" actId="2696"/>
          <pc:sldLayoutMkLst>
            <pc:docMk/>
            <pc:sldMasterMk cId="1951936588" sldId="2147483691"/>
            <pc:sldLayoutMk cId="1029391740" sldId="2147483702"/>
          </pc:sldLayoutMkLst>
        </pc:sldLayoutChg>
        <pc:sldLayoutChg chg="del">
          <pc:chgData name="Christie Dhanani" userId="6a61d3f9-4730-4932-9187-3984305d8a1a" providerId="ADAL" clId="{23F09EAC-0BE7-4B2F-9886-FE5BA424CFBA}" dt="2020-04-03T21:49:08.365" v="55" actId="2696"/>
          <pc:sldLayoutMkLst>
            <pc:docMk/>
            <pc:sldMasterMk cId="1951936588" sldId="2147483691"/>
            <pc:sldLayoutMk cId="132710426" sldId="2147483703"/>
          </pc:sldLayoutMkLst>
        </pc:sldLayoutChg>
        <pc:sldLayoutChg chg="del">
          <pc:chgData name="Christie Dhanani" userId="6a61d3f9-4730-4932-9187-3984305d8a1a" providerId="ADAL" clId="{23F09EAC-0BE7-4B2F-9886-FE5BA424CFBA}" dt="2020-04-03T21:49:08.368" v="56" actId="2696"/>
          <pc:sldLayoutMkLst>
            <pc:docMk/>
            <pc:sldMasterMk cId="1951936588" sldId="2147483691"/>
            <pc:sldLayoutMk cId="2493187200" sldId="2147483704"/>
          </pc:sldLayoutMkLst>
        </pc:sldLayoutChg>
        <pc:sldLayoutChg chg="del">
          <pc:chgData name="Christie Dhanani" userId="6a61d3f9-4730-4932-9187-3984305d8a1a" providerId="ADAL" clId="{23F09EAC-0BE7-4B2F-9886-FE5BA424CFBA}" dt="2020-04-03T21:49:08.374" v="57" actId="2696"/>
          <pc:sldLayoutMkLst>
            <pc:docMk/>
            <pc:sldMasterMk cId="1951936588" sldId="2147483691"/>
            <pc:sldLayoutMk cId="3827150751" sldId="2147483705"/>
          </pc:sldLayoutMkLst>
        </pc:sldLayoutChg>
        <pc:sldLayoutChg chg="del">
          <pc:chgData name="Christie Dhanani" userId="6a61d3f9-4730-4932-9187-3984305d8a1a" providerId="ADAL" clId="{23F09EAC-0BE7-4B2F-9886-FE5BA424CFBA}" dt="2020-04-03T21:49:08.378" v="58" actId="2696"/>
          <pc:sldLayoutMkLst>
            <pc:docMk/>
            <pc:sldMasterMk cId="1951936588" sldId="2147483691"/>
            <pc:sldLayoutMk cId="588300999" sldId="2147483706"/>
          </pc:sldLayoutMkLst>
        </pc:sldLayoutChg>
        <pc:sldLayoutChg chg="del">
          <pc:chgData name="Christie Dhanani" userId="6a61d3f9-4730-4932-9187-3984305d8a1a" providerId="ADAL" clId="{23F09EAC-0BE7-4B2F-9886-FE5BA424CFBA}" dt="2020-04-03T21:49:08.391" v="59" actId="2696"/>
          <pc:sldLayoutMkLst>
            <pc:docMk/>
            <pc:sldMasterMk cId="1951936588" sldId="2147483691"/>
            <pc:sldLayoutMk cId="252659747" sldId="2147483707"/>
          </pc:sldLayoutMkLst>
        </pc:sldLayoutChg>
        <pc:sldLayoutChg chg="del">
          <pc:chgData name="Christie Dhanani" userId="6a61d3f9-4730-4932-9187-3984305d8a1a" providerId="ADAL" clId="{23F09EAC-0BE7-4B2F-9886-FE5BA424CFBA}" dt="2020-04-03T21:49:08.395" v="60" actId="2696"/>
          <pc:sldLayoutMkLst>
            <pc:docMk/>
            <pc:sldMasterMk cId="1951936588" sldId="2147483691"/>
            <pc:sldLayoutMk cId="4177892167" sldId="2147483708"/>
          </pc:sldLayoutMkLst>
        </pc:sldLayoutChg>
        <pc:sldLayoutChg chg="del">
          <pc:chgData name="Christie Dhanani" userId="6a61d3f9-4730-4932-9187-3984305d8a1a" providerId="ADAL" clId="{23F09EAC-0BE7-4B2F-9886-FE5BA424CFBA}" dt="2020-04-03T21:49:08.399" v="61" actId="2696"/>
          <pc:sldLayoutMkLst>
            <pc:docMk/>
            <pc:sldMasterMk cId="1951936588" sldId="2147483691"/>
            <pc:sldLayoutMk cId="908538469" sldId="2147483709"/>
          </pc:sldLayoutMkLst>
        </pc:sldLayoutChg>
        <pc:sldLayoutChg chg="del">
          <pc:chgData name="Christie Dhanani" userId="6a61d3f9-4730-4932-9187-3984305d8a1a" providerId="ADAL" clId="{23F09EAC-0BE7-4B2F-9886-FE5BA424CFBA}" dt="2020-04-03T21:49:08.407" v="62" actId="2696"/>
          <pc:sldLayoutMkLst>
            <pc:docMk/>
            <pc:sldMasterMk cId="1951936588" sldId="2147483691"/>
            <pc:sldLayoutMk cId="4272636293" sldId="2147483710"/>
          </pc:sldLayoutMkLst>
        </pc:sldLayoutChg>
        <pc:sldLayoutChg chg="del">
          <pc:chgData name="Christie Dhanani" userId="6a61d3f9-4730-4932-9187-3984305d8a1a" providerId="ADAL" clId="{23F09EAC-0BE7-4B2F-9886-FE5BA424CFBA}" dt="2020-04-03T21:49:08.412" v="63" actId="2696"/>
          <pc:sldLayoutMkLst>
            <pc:docMk/>
            <pc:sldMasterMk cId="1951936588" sldId="2147483691"/>
            <pc:sldLayoutMk cId="1294506703" sldId="2147483711"/>
          </pc:sldLayoutMkLst>
        </pc:sldLayoutChg>
        <pc:sldLayoutChg chg="del">
          <pc:chgData name="Christie Dhanani" userId="6a61d3f9-4730-4932-9187-3984305d8a1a" providerId="ADAL" clId="{23F09EAC-0BE7-4B2F-9886-FE5BA424CFBA}" dt="2020-04-03T21:49:08.415" v="64" actId="2696"/>
          <pc:sldLayoutMkLst>
            <pc:docMk/>
            <pc:sldMasterMk cId="1951936588" sldId="2147483691"/>
            <pc:sldLayoutMk cId="1744775077" sldId="2147483712"/>
          </pc:sldLayoutMkLst>
        </pc:sldLayoutChg>
        <pc:sldLayoutChg chg="del">
          <pc:chgData name="Christie Dhanani" userId="6a61d3f9-4730-4932-9187-3984305d8a1a" providerId="ADAL" clId="{23F09EAC-0BE7-4B2F-9886-FE5BA424CFBA}" dt="2020-04-03T21:49:08.423" v="65" actId="2696"/>
          <pc:sldLayoutMkLst>
            <pc:docMk/>
            <pc:sldMasterMk cId="1951936588" sldId="2147483691"/>
            <pc:sldLayoutMk cId="153728072" sldId="2147483713"/>
          </pc:sldLayoutMkLst>
        </pc:sldLayoutChg>
        <pc:sldLayoutChg chg="del">
          <pc:chgData name="Christie Dhanani" userId="6a61d3f9-4730-4932-9187-3984305d8a1a" providerId="ADAL" clId="{23F09EAC-0BE7-4B2F-9886-FE5BA424CFBA}" dt="2020-04-03T21:49:08.427" v="66" actId="2696"/>
          <pc:sldLayoutMkLst>
            <pc:docMk/>
            <pc:sldMasterMk cId="1951936588" sldId="2147483691"/>
            <pc:sldLayoutMk cId="2679474389" sldId="2147483714"/>
          </pc:sldLayoutMkLst>
        </pc:sldLayoutChg>
        <pc:sldLayoutChg chg="del">
          <pc:chgData name="Christie Dhanani" userId="6a61d3f9-4730-4932-9187-3984305d8a1a" providerId="ADAL" clId="{23F09EAC-0BE7-4B2F-9886-FE5BA424CFBA}" dt="2020-04-03T21:49:08.430" v="67" actId="2696"/>
          <pc:sldLayoutMkLst>
            <pc:docMk/>
            <pc:sldMasterMk cId="1951936588" sldId="2147483691"/>
            <pc:sldLayoutMk cId="17124008" sldId="2147483715"/>
          </pc:sldLayoutMkLst>
        </pc:sldLayoutChg>
        <pc:sldLayoutChg chg="del">
          <pc:chgData name="Christie Dhanani" userId="6a61d3f9-4730-4932-9187-3984305d8a1a" providerId="ADAL" clId="{23F09EAC-0BE7-4B2F-9886-FE5BA424CFBA}" dt="2020-04-03T21:49:08.440" v="68" actId="2696"/>
          <pc:sldLayoutMkLst>
            <pc:docMk/>
            <pc:sldMasterMk cId="1951936588" sldId="2147483691"/>
            <pc:sldLayoutMk cId="4183335306" sldId="2147483716"/>
          </pc:sldLayoutMkLst>
        </pc:sldLayoutChg>
        <pc:sldLayoutChg chg="del">
          <pc:chgData name="Christie Dhanani" userId="6a61d3f9-4730-4932-9187-3984305d8a1a" providerId="ADAL" clId="{23F09EAC-0BE7-4B2F-9886-FE5BA424CFBA}" dt="2020-04-03T21:49:08.444" v="69" actId="2696"/>
          <pc:sldLayoutMkLst>
            <pc:docMk/>
            <pc:sldMasterMk cId="1951936588" sldId="2147483691"/>
            <pc:sldLayoutMk cId="3895607683" sldId="2147483717"/>
          </pc:sldLayoutMkLst>
        </pc:sldLayoutChg>
        <pc:sldLayoutChg chg="del">
          <pc:chgData name="Christie Dhanani" userId="6a61d3f9-4730-4932-9187-3984305d8a1a" providerId="ADAL" clId="{23F09EAC-0BE7-4B2F-9886-FE5BA424CFBA}" dt="2020-04-03T21:49:08.447" v="70" actId="2696"/>
          <pc:sldLayoutMkLst>
            <pc:docMk/>
            <pc:sldMasterMk cId="1951936588" sldId="2147483691"/>
            <pc:sldLayoutMk cId="1045054337" sldId="2147483718"/>
          </pc:sldLayoutMkLst>
        </pc:sldLayoutChg>
        <pc:sldLayoutChg chg="del">
          <pc:chgData name="Christie Dhanani" userId="6a61d3f9-4730-4932-9187-3984305d8a1a" providerId="ADAL" clId="{23F09EAC-0BE7-4B2F-9886-FE5BA424CFBA}" dt="2020-04-03T21:49:08.451" v="71" actId="2696"/>
          <pc:sldLayoutMkLst>
            <pc:docMk/>
            <pc:sldMasterMk cId="1951936588" sldId="2147483691"/>
            <pc:sldLayoutMk cId="1631121573" sldId="214748371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45C466F1-1FE3-1540-8F50-42DC1DFA9352}" type="datetimeFigureOut">
              <a:rPr lang="en-US" smtClean="0"/>
              <a:t>4/3/2020</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7A4CE348-19EA-5F44-9EDE-1FA007B92995}" type="slidenum">
              <a:rPr lang="en-US" smtClean="0"/>
              <a:t>‹#›</a:t>
            </a:fld>
            <a:endParaRPr lang="en-US"/>
          </a:p>
        </p:txBody>
      </p:sp>
    </p:spTree>
    <p:extLst>
      <p:ext uri="{BB962C8B-B14F-4D97-AF65-F5344CB8AC3E}">
        <p14:creationId xmlns:p14="http://schemas.microsoft.com/office/powerpoint/2010/main" val="625809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4CE348-19EA-5F44-9EDE-1FA007B929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194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outline your proposal. The red text reflects specific details you may want to address. You may not know all these details yet, and that is fine!  Insert the information you can or provide a vision of how you anticipate that the program will work for your organization.  </a:t>
            </a:r>
          </a:p>
          <a:p>
            <a:endParaRPr lang="en-US" dirty="0"/>
          </a:p>
        </p:txBody>
      </p:sp>
      <p:sp>
        <p:nvSpPr>
          <p:cNvPr id="4" name="Slide Number Placeholder 3"/>
          <p:cNvSpPr>
            <a:spLocks noGrp="1"/>
          </p:cNvSpPr>
          <p:nvPr>
            <p:ph type="sldNum" sz="quarter" idx="5"/>
          </p:nvPr>
        </p:nvSpPr>
        <p:spPr/>
        <p:txBody>
          <a:bodyPr/>
          <a:lstStyle/>
          <a:p>
            <a:fld id="{7A4CE348-19EA-5F44-9EDE-1FA007B92995}" type="slidenum">
              <a:rPr lang="en-US" smtClean="0"/>
              <a:t>14</a:t>
            </a:fld>
            <a:endParaRPr lang="en-US"/>
          </a:p>
        </p:txBody>
      </p:sp>
    </p:spTree>
    <p:extLst>
      <p:ext uri="{BB962C8B-B14F-4D97-AF65-F5344CB8AC3E}">
        <p14:creationId xmlns:p14="http://schemas.microsoft.com/office/powerpoint/2010/main" val="2077609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outline your proposal. The red text reflects specific details you may want to address. You may not know all these details, as of yet, and that is fine!  Insert the information you can, or provide a vision of how you anticipate that the program will work for your organization.  </a:t>
            </a:r>
          </a:p>
          <a:p>
            <a:endParaRPr lang="en-US" dirty="0"/>
          </a:p>
        </p:txBody>
      </p:sp>
      <p:sp>
        <p:nvSpPr>
          <p:cNvPr id="4" name="Slide Number Placeholder 3"/>
          <p:cNvSpPr>
            <a:spLocks noGrp="1"/>
          </p:cNvSpPr>
          <p:nvPr>
            <p:ph type="sldNum" sz="quarter" idx="5"/>
          </p:nvPr>
        </p:nvSpPr>
        <p:spPr/>
        <p:txBody>
          <a:bodyPr/>
          <a:lstStyle/>
          <a:p>
            <a:fld id="{7A4CE348-19EA-5F44-9EDE-1FA007B92995}" type="slidenum">
              <a:rPr lang="en-US" smtClean="0"/>
              <a:t>15</a:t>
            </a:fld>
            <a:endParaRPr lang="en-US"/>
          </a:p>
        </p:txBody>
      </p:sp>
    </p:spTree>
    <p:extLst>
      <p:ext uri="{BB962C8B-B14F-4D97-AF65-F5344CB8AC3E}">
        <p14:creationId xmlns:p14="http://schemas.microsoft.com/office/powerpoint/2010/main" val="2608550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CE348-19EA-5F44-9EDE-1FA007B92995}" type="slidenum">
              <a:rPr lang="en-US" smtClean="0"/>
              <a:t>17</a:t>
            </a:fld>
            <a:endParaRPr lang="en-US"/>
          </a:p>
        </p:txBody>
      </p:sp>
    </p:spTree>
    <p:extLst>
      <p:ext uri="{BB962C8B-B14F-4D97-AF65-F5344CB8AC3E}">
        <p14:creationId xmlns:p14="http://schemas.microsoft.com/office/powerpoint/2010/main" val="168572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CE348-19EA-5F44-9EDE-1FA007B92995}" type="slidenum">
              <a:rPr lang="en-US" smtClean="0"/>
              <a:t>2</a:t>
            </a:fld>
            <a:endParaRPr lang="en-US"/>
          </a:p>
        </p:txBody>
      </p:sp>
    </p:spTree>
    <p:extLst>
      <p:ext uri="{BB962C8B-B14F-4D97-AF65-F5344CB8AC3E}">
        <p14:creationId xmlns:p14="http://schemas.microsoft.com/office/powerpoint/2010/main" val="1755553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6801">
              <a:defRPr/>
            </a:pPr>
            <a:r>
              <a:rPr lang="en-US" dirty="0"/>
              <a:t>*Examples:</a:t>
            </a:r>
          </a:p>
          <a:p>
            <a:pPr marL="171450" lvl="1" indent="-171450" defTabSz="466801">
              <a:buFont typeface="Arial" panose="020B0604020202020204" pitchFamily="34" charset="0"/>
              <a:buChar char="•"/>
              <a:defRPr/>
            </a:pPr>
            <a:r>
              <a:rPr lang="en-US" dirty="0"/>
              <a:t>Number of people diagnosed with prediabetes, and what percentage of the population that is</a:t>
            </a:r>
          </a:p>
          <a:p>
            <a:pPr marL="171450" lvl="1" indent="-171450" defTabSz="466801">
              <a:buFont typeface="Arial" panose="020B0604020202020204" pitchFamily="34" charset="0"/>
              <a:buChar char="•"/>
              <a:defRPr/>
            </a:pPr>
            <a:r>
              <a:rPr lang="en-US" dirty="0"/>
              <a:t>Estimate of those with prediabetes who are not diagnosed and unaware</a:t>
            </a:r>
          </a:p>
          <a:p>
            <a:pPr marL="171450" marR="0" lvl="1" indent="-171450" algn="l" defTabSz="46680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tx1"/>
                </a:solidFill>
                <a:latin typeface="Arial" panose="020B0604020202020204" pitchFamily="34" charset="0"/>
                <a:ea typeface="Arial"/>
                <a:cs typeface="Arial" panose="020B0604020202020204" pitchFamily="34" charset="0"/>
              </a:rPr>
              <a:t>Any ongoing diabetes prevention activities within your health care organization</a:t>
            </a:r>
            <a:r>
              <a:rPr lang="en-US" sz="1200" dirty="0">
                <a:solidFill>
                  <a:schemeClr val="tx1"/>
                </a:solidFill>
                <a:latin typeface="Arial" panose="020B0604020202020204" pitchFamily="34" charset="0"/>
                <a:ea typeface="Arial"/>
                <a:cs typeface="Arial" panose="020B0604020202020204" pitchFamily="34" charset="0"/>
              </a:rPr>
              <a:t> </a:t>
            </a:r>
            <a:endParaRPr lang="en-US" sz="1200" b="0" i="0" u="none" strike="noStrike" dirty="0">
              <a:solidFill>
                <a:schemeClr val="tx1"/>
              </a:solidFill>
              <a:latin typeface="Arial" panose="020B0604020202020204" pitchFamily="34" charset="0"/>
              <a:ea typeface="Arial"/>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A4CE348-19EA-5F44-9EDE-1FA007B92995}" type="slidenum">
              <a:rPr lang="en-US" smtClean="0"/>
              <a:t>4</a:t>
            </a:fld>
            <a:endParaRPr lang="en-US"/>
          </a:p>
        </p:txBody>
      </p:sp>
    </p:spTree>
    <p:extLst>
      <p:ext uri="{BB962C8B-B14F-4D97-AF65-F5344CB8AC3E}">
        <p14:creationId xmlns:p14="http://schemas.microsoft.com/office/powerpoint/2010/main" val="172184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CE348-19EA-5F44-9EDE-1FA007B92995}" type="slidenum">
              <a:rPr lang="en-US" smtClean="0"/>
              <a:t>5</a:t>
            </a:fld>
            <a:endParaRPr lang="en-US"/>
          </a:p>
        </p:txBody>
      </p:sp>
    </p:spTree>
    <p:extLst>
      <p:ext uri="{BB962C8B-B14F-4D97-AF65-F5344CB8AC3E}">
        <p14:creationId xmlns:p14="http://schemas.microsoft.com/office/powerpoint/2010/main" val="165776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CE348-19EA-5F44-9EDE-1FA007B92995}" type="slidenum">
              <a:rPr lang="en-US" smtClean="0"/>
              <a:t>6</a:t>
            </a:fld>
            <a:endParaRPr lang="en-US"/>
          </a:p>
        </p:txBody>
      </p:sp>
    </p:spTree>
    <p:extLst>
      <p:ext uri="{BB962C8B-B14F-4D97-AF65-F5344CB8AC3E}">
        <p14:creationId xmlns:p14="http://schemas.microsoft.com/office/powerpoint/2010/main" val="49360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CE348-19EA-5F44-9EDE-1FA007B92995}" type="slidenum">
              <a:rPr lang="en-US" smtClean="0"/>
              <a:t>8</a:t>
            </a:fld>
            <a:endParaRPr lang="en-US"/>
          </a:p>
        </p:txBody>
      </p:sp>
    </p:spTree>
    <p:extLst>
      <p:ext uri="{BB962C8B-B14F-4D97-AF65-F5344CB8AC3E}">
        <p14:creationId xmlns:p14="http://schemas.microsoft.com/office/powerpoint/2010/main" val="678666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endParaRPr lang="en-US" dirty="0"/>
          </a:p>
        </p:txBody>
      </p:sp>
      <p:sp>
        <p:nvSpPr>
          <p:cNvPr id="4" name="Slide Number Placeholder 3"/>
          <p:cNvSpPr>
            <a:spLocks noGrp="1"/>
          </p:cNvSpPr>
          <p:nvPr>
            <p:ph type="sldNum" sz="quarter" idx="10"/>
          </p:nvPr>
        </p:nvSpPr>
        <p:spPr/>
        <p:txBody>
          <a:bodyPr/>
          <a:lstStyle/>
          <a:p>
            <a:fld id="{7A4CE348-19EA-5F44-9EDE-1FA007B92995}" type="slidenum">
              <a:rPr lang="en-US" smtClean="0"/>
              <a:t>12</a:t>
            </a:fld>
            <a:endParaRPr lang="en-US"/>
          </a:p>
        </p:txBody>
      </p:sp>
    </p:spTree>
    <p:extLst>
      <p:ext uri="{BB962C8B-B14F-4D97-AF65-F5344CB8AC3E}">
        <p14:creationId xmlns:p14="http://schemas.microsoft.com/office/powerpoint/2010/main" val="995244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633E5F-3683-0140-832F-D6B972C1BC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00115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875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64031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ooter Placeholder 4"/>
          <p:cNvSpPr>
            <a:spLocks noGrp="1"/>
          </p:cNvSpPr>
          <p:nvPr>
            <p:ph type="ftr" sz="quarter" idx="11"/>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975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E87CA-F547-724C-A263-8E8C276D3AF7}"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6E87CA-F547-724C-A263-8E8C276D3AF7}"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6E87CA-F547-724C-A263-8E8C276D3AF7}" type="slidenum">
              <a:rPr lang="en-US" smtClean="0"/>
              <a:t>‹#›</a:t>
            </a:fld>
            <a:endParaRPr lang="en-US"/>
          </a:p>
        </p:txBody>
      </p:sp>
    </p:spTree>
    <p:extLst>
      <p:ext uri="{BB962C8B-B14F-4D97-AF65-F5344CB8AC3E}">
        <p14:creationId xmlns:p14="http://schemas.microsoft.com/office/powerpoint/2010/main" val="76914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6E87CA-F547-724C-A263-8E8C276D3AF7}" type="slidenum">
              <a:rPr lang="en-US" smtClean="0"/>
              <a:t>‹#›</a:t>
            </a:fld>
            <a:endParaRPr lang="en-US"/>
          </a:p>
        </p:txBody>
      </p:sp>
    </p:spTree>
    <p:extLst>
      <p:ext uri="{BB962C8B-B14F-4D97-AF65-F5344CB8AC3E}">
        <p14:creationId xmlns:p14="http://schemas.microsoft.com/office/powerpoint/2010/main" val="2066195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E87CA-F547-724C-A263-8E8C276D3AF7}" type="slidenum">
              <a:rPr lang="en-US" smtClean="0"/>
              <a:t>‹#›</a:t>
            </a:fld>
            <a:endParaRPr lang="en-US"/>
          </a:p>
        </p:txBody>
      </p:sp>
    </p:spTree>
    <p:extLst>
      <p:ext uri="{BB962C8B-B14F-4D97-AF65-F5344CB8AC3E}">
        <p14:creationId xmlns:p14="http://schemas.microsoft.com/office/powerpoint/2010/main" val="173265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E87CA-F547-724C-A263-8E8C276D3AF7}"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E87CA-F547-724C-A263-8E8C276D3AF7}" type="slidenum">
              <a:rPr lang="en-US" smtClean="0"/>
              <a:t>‹#›</a:t>
            </a:fld>
            <a:endParaRPr lang="en-US"/>
          </a:p>
        </p:txBody>
      </p:sp>
    </p:spTree>
    <p:extLst>
      <p:ext uri="{BB962C8B-B14F-4D97-AF65-F5344CB8AC3E}">
        <p14:creationId xmlns:p14="http://schemas.microsoft.com/office/powerpoint/2010/main" val="1602680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88"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ama-roi-calculator.appspot.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cdc.gov/diabetes/pdfs/data/statistics/national-diabetes-statistics-report.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diabetes/prevention/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2182" y="2606731"/>
            <a:ext cx="9707418" cy="286232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We understand there may be several people involved in your employee health and wellness program decision-making. We’ve created this </a:t>
            </a:r>
            <a:r>
              <a:rPr lang="en-US" dirty="0">
                <a:solidFill>
                  <a:prstClr val="black"/>
                </a:solidFill>
                <a:latin typeface="Arial" charset="0"/>
                <a:ea typeface="Arial" charset="0"/>
                <a:cs typeface="Arial" charset="0"/>
              </a:rPr>
              <a:t>helpful </a:t>
            </a: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presentation template to </a:t>
            </a:r>
            <a:r>
              <a:rPr lang="en-US" dirty="0">
                <a:solidFill>
                  <a:prstClr val="black"/>
                </a:solidFill>
                <a:latin typeface="Arial" charset="0"/>
                <a:ea typeface="Arial" charset="0"/>
                <a:cs typeface="Arial" charset="0"/>
              </a:rPr>
              <a:t>help facilitate</a:t>
            </a: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 communications.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Please use this slide deck template to customize a presentation for your senior leaders.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On the following slides, you’ll find several opportunities to tailor the business case based on your organization’s profile.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Be sure to populate the </a:t>
            </a:r>
            <a:r>
              <a:rPr kumimoji="0" lang="en-US" sz="1800" b="0" i="0" u="none" strike="noStrike" kern="1200" cap="none" spc="0" normalizeH="0" baseline="0" noProof="0" dirty="0">
                <a:ln>
                  <a:noFill/>
                </a:ln>
                <a:solidFill>
                  <a:srgbClr val="FF0000"/>
                </a:solidFill>
                <a:effectLst/>
                <a:uLnTx/>
                <a:uFillTx/>
                <a:latin typeface="Arial" charset="0"/>
                <a:ea typeface="Arial" charset="0"/>
                <a:cs typeface="Arial" charset="0"/>
              </a:rPr>
              <a:t>red highlighted</a:t>
            </a:r>
            <a:r>
              <a:rPr kumimoji="0" lang="en-US" sz="1800" b="0" i="0" u="none" strike="noStrike" kern="1200" cap="none" spc="0" normalizeH="0" baseline="0" noProof="0" dirty="0">
                <a:ln>
                  <a:noFill/>
                </a:ln>
                <a:solidFill>
                  <a:srgbClr val="D8117D"/>
                </a:solidFill>
                <a:effectLst/>
                <a:uLnTx/>
                <a:uFillTx/>
                <a:latin typeface="Arial" charset="0"/>
                <a:ea typeface="Arial" charset="0"/>
                <a:cs typeface="Arial" charset="0"/>
              </a:rPr>
              <a:t> </a:t>
            </a: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areas of the presentation with your own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 </a:t>
            </a:r>
          </a:p>
        </p:txBody>
      </p:sp>
      <p:sp>
        <p:nvSpPr>
          <p:cNvPr id="5" name="Title 1"/>
          <p:cNvSpPr txBox="1">
            <a:spLocks/>
          </p:cNvSpPr>
          <p:nvPr/>
        </p:nvSpPr>
        <p:spPr>
          <a:xfrm>
            <a:off x="752631" y="481046"/>
            <a:ext cx="10601168" cy="1000300"/>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AA6DE"/>
                </a:solidFill>
                <a:effectLst/>
                <a:uLnTx/>
                <a:uFillTx/>
                <a:latin typeface="Arial" charset="0"/>
                <a:ea typeface="Arial" charset="0"/>
                <a:cs typeface="Arial" charset="0"/>
              </a:rPr>
              <a:t>Offer the National Diabetes Prevention Program (National DPP) lifestyle change program to employees at your organization</a:t>
            </a:r>
          </a:p>
        </p:txBody>
      </p:sp>
      <p:sp>
        <p:nvSpPr>
          <p:cNvPr id="2" name="TextBox 1">
            <a:extLst>
              <a:ext uri="{FF2B5EF4-FFF2-40B4-BE49-F238E27FC236}">
                <a16:creationId xmlns:a16="http://schemas.microsoft.com/office/drawing/2014/main" id="{73D3DA77-39DA-4844-82C7-8517E4E41071}"/>
              </a:ext>
            </a:extLst>
          </p:cNvPr>
          <p:cNvSpPr txBox="1"/>
          <p:nvPr/>
        </p:nvSpPr>
        <p:spPr>
          <a:xfrm>
            <a:off x="1335806" y="1548783"/>
            <a:ext cx="8728363" cy="1034129"/>
          </a:xfrm>
          <a:prstGeom prst="rect">
            <a:avLst/>
          </a:prstGeom>
          <a:noFill/>
        </p:spPr>
        <p:txBody>
          <a:bodyPr wrap="square" rtlCol="0">
            <a:spAutoFit/>
          </a:bodyPr>
          <a:lstStyle/>
          <a:p>
            <a:pPr marL="0" marR="0" lvl="0" indent="0" algn="ctr" defTabSz="914400" rtl="0" eaLnBrk="1" fontAlgn="auto" latinLnBrk="0" hangingPunct="1">
              <a:lnSpc>
                <a:spcPct val="108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charset="0"/>
                <a:ea typeface="Arial" charset="0"/>
                <a:cs typeface="Arial" charset="0"/>
              </a:rPr>
              <a:t>Thank you for considering the National Diabetes Prevention Program (National DPP) lifestyle change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1F3D84FB-391E-4399-8907-16F08738CDE1}"/>
              </a:ext>
            </a:extLst>
          </p:cNvPr>
          <p:cNvSpPr txBox="1"/>
          <p:nvPr/>
        </p:nvSpPr>
        <p:spPr>
          <a:xfrm>
            <a:off x="1335806" y="5538251"/>
            <a:ext cx="890154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70C0"/>
                </a:solidFill>
                <a:effectLst/>
                <a:uLnTx/>
                <a:uFillTx/>
                <a:latin typeface="Arial" charset="0"/>
                <a:ea typeface="Arial" charset="0"/>
                <a:cs typeface="Arial" charset="0"/>
              </a:rPr>
              <a:t>We wish you great success in your efforts to prevent type 2 diabetes!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181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23EB24-D1B9-421D-B925-0A091491AFAB}"/>
              </a:ext>
            </a:extLst>
          </p:cNvPr>
          <p:cNvSpPr txBox="1"/>
          <p:nvPr/>
        </p:nvSpPr>
        <p:spPr>
          <a:xfrm>
            <a:off x="7106097" y="948392"/>
            <a:ext cx="4274455" cy="936282"/>
          </a:xfrm>
          <a:prstGeom prst="rect">
            <a:avLst/>
          </a:prstGeom>
          <a:noFill/>
        </p:spPr>
        <p:txBody>
          <a:bodyPr wrap="square" rtlCol="0">
            <a:spAutoFit/>
          </a:bodyPr>
          <a:lstStyle/>
          <a:p>
            <a:pPr algn="ctr" defTabSz="609585">
              <a:lnSpc>
                <a:spcPts val="2133"/>
              </a:lnSpc>
              <a:defRPr/>
            </a:pPr>
            <a:r>
              <a:rPr lang="en-US" sz="2133" b="1" dirty="0">
                <a:solidFill>
                  <a:prstClr val="white"/>
                </a:solidFill>
                <a:latin typeface="Arial" panose="020B0604020202020204" pitchFamily="34" charset="0"/>
                <a:cs typeface="Arial" panose="020B0604020202020204" pitchFamily="34" charset="0"/>
              </a:rPr>
              <a:t>Core curriculum</a:t>
            </a:r>
          </a:p>
          <a:p>
            <a:pPr algn="ctr" defTabSz="609585">
              <a:defRPr/>
            </a:pPr>
            <a:r>
              <a:rPr lang="en-US" sz="1867" dirty="0">
                <a:solidFill>
                  <a:prstClr val="white"/>
                </a:solidFill>
                <a:latin typeface="Arial" panose="020B0604020202020204" pitchFamily="34" charset="0"/>
                <a:cs typeface="Arial" panose="020B0604020202020204" pitchFamily="34" charset="0"/>
              </a:rPr>
              <a:t>Participants attend 16 weekly sessions</a:t>
            </a:r>
            <a:r>
              <a:rPr lang="en-US" sz="1867" b="1" dirty="0">
                <a:solidFill>
                  <a:prstClr val="white"/>
                </a:solidFill>
                <a:latin typeface="Arial" panose="020B0604020202020204" pitchFamily="34" charset="0"/>
                <a:cs typeface="Arial" panose="020B0604020202020204" pitchFamily="34" charset="0"/>
              </a:rPr>
              <a:t> </a:t>
            </a:r>
            <a:r>
              <a:rPr lang="en-US" sz="1867" dirty="0">
                <a:solidFill>
                  <a:prstClr val="white"/>
                </a:solidFill>
                <a:latin typeface="Arial" panose="020B0604020202020204" pitchFamily="34" charset="0"/>
                <a:cs typeface="Arial" panose="020B0604020202020204" pitchFamily="34" charset="0"/>
              </a:rPr>
              <a:t>during the first six months.</a:t>
            </a:r>
          </a:p>
        </p:txBody>
      </p:sp>
      <p:sp>
        <p:nvSpPr>
          <p:cNvPr id="7" name="TextBox 6">
            <a:extLst>
              <a:ext uri="{FF2B5EF4-FFF2-40B4-BE49-F238E27FC236}">
                <a16:creationId xmlns:a16="http://schemas.microsoft.com/office/drawing/2014/main" id="{D5494032-802B-48B6-88DD-8864E706B2A6}"/>
              </a:ext>
            </a:extLst>
          </p:cNvPr>
          <p:cNvSpPr txBox="1"/>
          <p:nvPr/>
        </p:nvSpPr>
        <p:spPr>
          <a:xfrm>
            <a:off x="6623026" y="3098105"/>
            <a:ext cx="483071" cy="461665"/>
          </a:xfrm>
          <a:prstGeom prst="rect">
            <a:avLst/>
          </a:prstGeom>
          <a:noFill/>
        </p:spPr>
        <p:txBody>
          <a:bodyPr wrap="square" rtlCol="0">
            <a:spAutoFit/>
          </a:bodyPr>
          <a:lstStyle/>
          <a:p>
            <a:pPr algn="ctr" defTabSz="609585">
              <a:defRPr/>
            </a:pPr>
            <a:r>
              <a:rPr lang="en-US" sz="2400" dirty="0">
                <a:solidFill>
                  <a:prstClr val="white"/>
                </a:solidFill>
                <a:latin typeface="Calibri"/>
              </a:rPr>
              <a:t>2</a:t>
            </a:r>
          </a:p>
        </p:txBody>
      </p:sp>
      <p:sp>
        <p:nvSpPr>
          <p:cNvPr id="8" name="Pentagon 24">
            <a:extLst>
              <a:ext uri="{FF2B5EF4-FFF2-40B4-BE49-F238E27FC236}">
                <a16:creationId xmlns:a16="http://schemas.microsoft.com/office/drawing/2014/main" id="{17C8D8D9-F78F-47DC-9B23-6EA824B04F9D}"/>
              </a:ext>
            </a:extLst>
          </p:cNvPr>
          <p:cNvSpPr/>
          <p:nvPr/>
        </p:nvSpPr>
        <p:spPr>
          <a:xfrm rot="5400000">
            <a:off x="8398316" y="-1095501"/>
            <a:ext cx="1483591" cy="5200813"/>
          </a:xfrm>
          <a:prstGeom prst="homePlate">
            <a:avLst>
              <a:gd name="adj" fmla="val 30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9" name="TextBox 8">
            <a:extLst>
              <a:ext uri="{FF2B5EF4-FFF2-40B4-BE49-F238E27FC236}">
                <a16:creationId xmlns:a16="http://schemas.microsoft.com/office/drawing/2014/main" id="{1401B66A-94FD-4266-8E56-ED69CCC53BCF}"/>
              </a:ext>
            </a:extLst>
          </p:cNvPr>
          <p:cNvSpPr txBox="1"/>
          <p:nvPr/>
        </p:nvSpPr>
        <p:spPr>
          <a:xfrm>
            <a:off x="7060983" y="2570474"/>
            <a:ext cx="4534440" cy="900246"/>
          </a:xfrm>
          <a:prstGeom prst="rect">
            <a:avLst/>
          </a:prstGeom>
          <a:noFill/>
        </p:spPr>
        <p:txBody>
          <a:bodyPr wrap="square" rtlCol="0">
            <a:spAutoFit/>
          </a:bodyPr>
          <a:lstStyle/>
          <a:p>
            <a:pPr algn="ctr" defTabSz="609585">
              <a:lnSpc>
                <a:spcPts val="2133"/>
              </a:lnSpc>
              <a:defRPr/>
            </a:pPr>
            <a:r>
              <a:rPr lang="en-US" sz="2133" b="1" dirty="0">
                <a:solidFill>
                  <a:prstClr val="white"/>
                </a:solidFill>
                <a:latin typeface="Arial" panose="020B0604020202020204" pitchFamily="34" charset="0"/>
                <a:cs typeface="Arial" panose="020B0604020202020204" pitchFamily="34" charset="0"/>
              </a:rPr>
              <a:t>Follow-up phase</a:t>
            </a:r>
          </a:p>
          <a:p>
            <a:pPr algn="ctr" defTabSz="609585">
              <a:lnSpc>
                <a:spcPts val="2133"/>
              </a:lnSpc>
              <a:defRPr/>
            </a:pPr>
            <a:r>
              <a:rPr lang="en-US" sz="1867" dirty="0">
                <a:solidFill>
                  <a:prstClr val="white"/>
                </a:solidFill>
                <a:latin typeface="Arial" panose="020B0604020202020204" pitchFamily="34" charset="0"/>
                <a:cs typeface="Arial" panose="020B0604020202020204" pitchFamily="34" charset="0"/>
              </a:rPr>
              <a:t>Participants attend one session a month (minimum of 6 sessions).</a:t>
            </a:r>
          </a:p>
        </p:txBody>
      </p:sp>
      <p:pic>
        <p:nvPicPr>
          <p:cNvPr id="10" name="Picture 9">
            <a:extLst>
              <a:ext uri="{FF2B5EF4-FFF2-40B4-BE49-F238E27FC236}">
                <a16:creationId xmlns:a16="http://schemas.microsoft.com/office/drawing/2014/main" id="{678617BB-342B-4296-9918-8724551DAF5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39704" y="3691971"/>
            <a:ext cx="5251331" cy="2765980"/>
          </a:xfrm>
          <a:prstGeom prst="rect">
            <a:avLst/>
          </a:prstGeom>
        </p:spPr>
      </p:pic>
      <p:sp>
        <p:nvSpPr>
          <p:cNvPr id="11" name="TextBox 10">
            <a:extLst>
              <a:ext uri="{FF2B5EF4-FFF2-40B4-BE49-F238E27FC236}">
                <a16:creationId xmlns:a16="http://schemas.microsoft.com/office/drawing/2014/main" id="{0008911F-0523-4586-AF24-E4CAE7B02AD9}"/>
              </a:ext>
            </a:extLst>
          </p:cNvPr>
          <p:cNvSpPr txBox="1"/>
          <p:nvPr/>
        </p:nvSpPr>
        <p:spPr>
          <a:xfrm>
            <a:off x="7213383" y="2722874"/>
            <a:ext cx="4534440" cy="900246"/>
          </a:xfrm>
          <a:prstGeom prst="rect">
            <a:avLst/>
          </a:prstGeom>
          <a:noFill/>
        </p:spPr>
        <p:txBody>
          <a:bodyPr wrap="square" rtlCol="0">
            <a:spAutoFit/>
          </a:bodyPr>
          <a:lstStyle/>
          <a:p>
            <a:pPr algn="ctr" defTabSz="609585">
              <a:lnSpc>
                <a:spcPts val="2133"/>
              </a:lnSpc>
              <a:defRPr/>
            </a:pPr>
            <a:r>
              <a:rPr lang="en-US" sz="2133" b="1" dirty="0">
                <a:solidFill>
                  <a:prstClr val="white"/>
                </a:solidFill>
                <a:latin typeface="Arial" panose="020B0604020202020204" pitchFamily="34" charset="0"/>
                <a:cs typeface="Arial" panose="020B0604020202020204" pitchFamily="34" charset="0"/>
              </a:rPr>
              <a:t>Follow-up phase</a:t>
            </a:r>
          </a:p>
          <a:p>
            <a:pPr algn="ctr" defTabSz="609585">
              <a:lnSpc>
                <a:spcPts val="2133"/>
              </a:lnSpc>
              <a:defRPr/>
            </a:pPr>
            <a:r>
              <a:rPr lang="en-US" sz="1867" dirty="0">
                <a:solidFill>
                  <a:prstClr val="white"/>
                </a:solidFill>
                <a:latin typeface="Arial" panose="020B0604020202020204" pitchFamily="34" charset="0"/>
                <a:cs typeface="Arial" panose="020B0604020202020204" pitchFamily="34" charset="0"/>
              </a:rPr>
              <a:t>Participants attend one session a month (minimum of 6 sessions).</a:t>
            </a:r>
          </a:p>
        </p:txBody>
      </p:sp>
      <p:sp>
        <p:nvSpPr>
          <p:cNvPr id="12" name="TextBox 11">
            <a:extLst>
              <a:ext uri="{FF2B5EF4-FFF2-40B4-BE49-F238E27FC236}">
                <a16:creationId xmlns:a16="http://schemas.microsoft.com/office/drawing/2014/main" id="{03735CF0-8969-4F88-B05F-179827256866}"/>
              </a:ext>
            </a:extLst>
          </p:cNvPr>
          <p:cNvSpPr txBox="1"/>
          <p:nvPr/>
        </p:nvSpPr>
        <p:spPr>
          <a:xfrm>
            <a:off x="7365783" y="2875274"/>
            <a:ext cx="4534440" cy="900246"/>
          </a:xfrm>
          <a:prstGeom prst="rect">
            <a:avLst/>
          </a:prstGeom>
          <a:noFill/>
        </p:spPr>
        <p:txBody>
          <a:bodyPr wrap="square" rtlCol="0">
            <a:spAutoFit/>
          </a:bodyPr>
          <a:lstStyle/>
          <a:p>
            <a:pPr algn="ctr" defTabSz="609585">
              <a:lnSpc>
                <a:spcPts val="2133"/>
              </a:lnSpc>
              <a:defRPr/>
            </a:pPr>
            <a:r>
              <a:rPr lang="en-US" sz="2133" b="1" dirty="0">
                <a:solidFill>
                  <a:prstClr val="white"/>
                </a:solidFill>
                <a:latin typeface="Arial" panose="020B0604020202020204" pitchFamily="34" charset="0"/>
                <a:cs typeface="Arial" panose="020B0604020202020204" pitchFamily="34" charset="0"/>
              </a:rPr>
              <a:t>Follow-up phase</a:t>
            </a:r>
          </a:p>
          <a:p>
            <a:pPr algn="ctr" defTabSz="609585">
              <a:lnSpc>
                <a:spcPts val="2133"/>
              </a:lnSpc>
              <a:defRPr/>
            </a:pPr>
            <a:r>
              <a:rPr lang="en-US" sz="1867" dirty="0">
                <a:solidFill>
                  <a:prstClr val="white"/>
                </a:solidFill>
                <a:latin typeface="Arial" panose="020B0604020202020204" pitchFamily="34" charset="0"/>
                <a:cs typeface="Arial" panose="020B0604020202020204" pitchFamily="34" charset="0"/>
              </a:rPr>
              <a:t>Participants attend one session a month (minimum of 6 sessions).</a:t>
            </a:r>
          </a:p>
        </p:txBody>
      </p:sp>
      <p:sp>
        <p:nvSpPr>
          <p:cNvPr id="13" name="TextBox 12">
            <a:extLst>
              <a:ext uri="{FF2B5EF4-FFF2-40B4-BE49-F238E27FC236}">
                <a16:creationId xmlns:a16="http://schemas.microsoft.com/office/drawing/2014/main" id="{C1DCCE56-07ED-4CAF-88B4-372428C59DAA}"/>
              </a:ext>
            </a:extLst>
          </p:cNvPr>
          <p:cNvSpPr txBox="1"/>
          <p:nvPr/>
        </p:nvSpPr>
        <p:spPr>
          <a:xfrm>
            <a:off x="7518183" y="3027674"/>
            <a:ext cx="4534440" cy="900246"/>
          </a:xfrm>
          <a:prstGeom prst="rect">
            <a:avLst/>
          </a:prstGeom>
          <a:noFill/>
        </p:spPr>
        <p:txBody>
          <a:bodyPr wrap="square" rtlCol="0">
            <a:spAutoFit/>
          </a:bodyPr>
          <a:lstStyle/>
          <a:p>
            <a:pPr algn="ctr" defTabSz="609585">
              <a:lnSpc>
                <a:spcPts val="2133"/>
              </a:lnSpc>
              <a:defRPr/>
            </a:pPr>
            <a:r>
              <a:rPr lang="en-US" sz="2133" b="1" dirty="0">
                <a:solidFill>
                  <a:prstClr val="white"/>
                </a:solidFill>
                <a:latin typeface="Arial" panose="020B0604020202020204" pitchFamily="34" charset="0"/>
                <a:cs typeface="Arial" panose="020B0604020202020204" pitchFamily="34" charset="0"/>
              </a:rPr>
              <a:t>Follow-up phase</a:t>
            </a:r>
          </a:p>
          <a:p>
            <a:pPr algn="ctr" defTabSz="609585">
              <a:lnSpc>
                <a:spcPts val="2133"/>
              </a:lnSpc>
              <a:defRPr/>
            </a:pPr>
            <a:r>
              <a:rPr lang="en-US" sz="1867" dirty="0">
                <a:solidFill>
                  <a:prstClr val="white"/>
                </a:solidFill>
                <a:latin typeface="Arial" panose="020B0604020202020204" pitchFamily="34" charset="0"/>
                <a:cs typeface="Arial" panose="020B0604020202020204" pitchFamily="34" charset="0"/>
              </a:rPr>
              <a:t>Participants attend one session a month (minimum of 6 sessions).</a:t>
            </a:r>
          </a:p>
        </p:txBody>
      </p:sp>
      <p:sp>
        <p:nvSpPr>
          <p:cNvPr id="15" name="TextBox 14">
            <a:extLst>
              <a:ext uri="{FF2B5EF4-FFF2-40B4-BE49-F238E27FC236}">
                <a16:creationId xmlns:a16="http://schemas.microsoft.com/office/drawing/2014/main" id="{1D10A650-BDBA-4834-9C54-3A68D37AE384}"/>
              </a:ext>
            </a:extLst>
          </p:cNvPr>
          <p:cNvSpPr txBox="1"/>
          <p:nvPr/>
        </p:nvSpPr>
        <p:spPr>
          <a:xfrm>
            <a:off x="7002883" y="973139"/>
            <a:ext cx="4274455" cy="936282"/>
          </a:xfrm>
          <a:prstGeom prst="rect">
            <a:avLst/>
          </a:prstGeom>
          <a:noFill/>
        </p:spPr>
        <p:txBody>
          <a:bodyPr wrap="square" rtlCol="0">
            <a:spAutoFit/>
          </a:bodyPr>
          <a:lstStyle/>
          <a:p>
            <a:pPr algn="ctr" defTabSz="609585">
              <a:lnSpc>
                <a:spcPts val="2133"/>
              </a:lnSpc>
              <a:defRPr/>
            </a:pPr>
            <a:r>
              <a:rPr lang="en-US" b="1" dirty="0">
                <a:solidFill>
                  <a:prstClr val="white"/>
                </a:solidFill>
                <a:latin typeface="Arial" panose="020B0604020202020204" pitchFamily="34" charset="0"/>
                <a:cs typeface="Arial" panose="020B0604020202020204" pitchFamily="34" charset="0"/>
              </a:rPr>
              <a:t>Core curriculum</a:t>
            </a:r>
          </a:p>
          <a:p>
            <a:pPr algn="ctr" defTabSz="609585">
              <a:defRPr/>
            </a:pPr>
            <a:r>
              <a:rPr lang="en-US" dirty="0">
                <a:solidFill>
                  <a:prstClr val="white"/>
                </a:solidFill>
                <a:latin typeface="Arial" panose="020B0604020202020204" pitchFamily="34" charset="0"/>
                <a:cs typeface="Arial" panose="020B0604020202020204" pitchFamily="34" charset="0"/>
              </a:rPr>
              <a:t>Participants attend 16 weekly sessions</a:t>
            </a:r>
            <a:r>
              <a:rPr lang="en-US" b="1" dirty="0">
                <a:solidFill>
                  <a:prstClr val="white"/>
                </a:solidFill>
                <a:latin typeface="Arial" panose="020B0604020202020204" pitchFamily="34" charset="0"/>
                <a:cs typeface="Arial" panose="020B0604020202020204" pitchFamily="34" charset="0"/>
              </a:rPr>
              <a:t> </a:t>
            </a:r>
            <a:r>
              <a:rPr lang="en-US" dirty="0">
                <a:solidFill>
                  <a:prstClr val="white"/>
                </a:solidFill>
                <a:latin typeface="Arial" panose="020B0604020202020204" pitchFamily="34" charset="0"/>
                <a:cs typeface="Arial" panose="020B0604020202020204" pitchFamily="34" charset="0"/>
              </a:rPr>
              <a:t>during the first six months</a:t>
            </a:r>
            <a:r>
              <a:rPr lang="en-US" sz="1867" dirty="0">
                <a:solidFill>
                  <a:prstClr val="white"/>
                </a:solidFill>
                <a:latin typeface="Arial" panose="020B0604020202020204" pitchFamily="34" charset="0"/>
                <a:cs typeface="Arial" panose="020B0604020202020204" pitchFamily="34" charset="0"/>
              </a:rPr>
              <a:t>.</a:t>
            </a:r>
          </a:p>
        </p:txBody>
      </p:sp>
      <p:sp>
        <p:nvSpPr>
          <p:cNvPr id="16" name="Pentagon 28">
            <a:extLst>
              <a:ext uri="{FF2B5EF4-FFF2-40B4-BE49-F238E27FC236}">
                <a16:creationId xmlns:a16="http://schemas.microsoft.com/office/drawing/2014/main" id="{6B96D4C5-5950-4B27-93D8-011F51590C84}"/>
              </a:ext>
            </a:extLst>
          </p:cNvPr>
          <p:cNvSpPr/>
          <p:nvPr/>
        </p:nvSpPr>
        <p:spPr>
          <a:xfrm rot="5400000">
            <a:off x="8405622" y="660448"/>
            <a:ext cx="1483591" cy="5200810"/>
          </a:xfrm>
          <a:prstGeom prst="homePlate">
            <a:avLst>
              <a:gd name="adj" fmla="val 3034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17" name="TextBox 16">
            <a:extLst>
              <a:ext uri="{FF2B5EF4-FFF2-40B4-BE49-F238E27FC236}">
                <a16:creationId xmlns:a16="http://schemas.microsoft.com/office/drawing/2014/main" id="{9DDE15EC-49BB-47AC-A081-0EF9F984BE54}"/>
              </a:ext>
            </a:extLst>
          </p:cNvPr>
          <p:cNvSpPr txBox="1"/>
          <p:nvPr/>
        </p:nvSpPr>
        <p:spPr>
          <a:xfrm>
            <a:off x="6942683" y="2760615"/>
            <a:ext cx="4805140" cy="900246"/>
          </a:xfrm>
          <a:prstGeom prst="rect">
            <a:avLst/>
          </a:prstGeom>
          <a:noFill/>
        </p:spPr>
        <p:txBody>
          <a:bodyPr wrap="square" rtlCol="0">
            <a:spAutoFit/>
          </a:bodyPr>
          <a:lstStyle/>
          <a:p>
            <a:pPr algn="ctr" defTabSz="609585">
              <a:lnSpc>
                <a:spcPts val="2133"/>
              </a:lnSpc>
              <a:defRPr/>
            </a:pPr>
            <a:r>
              <a:rPr lang="en-US" b="1" dirty="0">
                <a:solidFill>
                  <a:prstClr val="white"/>
                </a:solidFill>
                <a:latin typeface="Arial" panose="020B0604020202020204" pitchFamily="34" charset="0"/>
                <a:cs typeface="Arial" panose="020B0604020202020204" pitchFamily="34" charset="0"/>
              </a:rPr>
              <a:t>Follow-up phase</a:t>
            </a:r>
          </a:p>
          <a:p>
            <a:pPr algn="ctr" defTabSz="609585">
              <a:lnSpc>
                <a:spcPts val="2133"/>
              </a:lnSpc>
              <a:defRPr/>
            </a:pPr>
            <a:r>
              <a:rPr lang="en-US" dirty="0">
                <a:solidFill>
                  <a:prstClr val="white"/>
                </a:solidFill>
                <a:latin typeface="Arial" panose="020B0604020202020204" pitchFamily="34" charset="0"/>
                <a:cs typeface="Arial" panose="020B0604020202020204" pitchFamily="34" charset="0"/>
              </a:rPr>
              <a:t>Participants attend one session a month (minimum of 6 sessions).</a:t>
            </a:r>
          </a:p>
        </p:txBody>
      </p:sp>
      <p:sp>
        <p:nvSpPr>
          <p:cNvPr id="18" name="Title 1">
            <a:extLst>
              <a:ext uri="{FF2B5EF4-FFF2-40B4-BE49-F238E27FC236}">
                <a16:creationId xmlns:a16="http://schemas.microsoft.com/office/drawing/2014/main" id="{A02837DB-EDF4-4B02-8CB5-8405180AFFBA}"/>
              </a:ext>
            </a:extLst>
          </p:cNvPr>
          <p:cNvSpPr txBox="1">
            <a:spLocks/>
          </p:cNvSpPr>
          <p:nvPr/>
        </p:nvSpPr>
        <p:spPr>
          <a:xfrm>
            <a:off x="498289" y="468902"/>
            <a:ext cx="6013302" cy="1415772"/>
          </a:xfrm>
          <a:prstGeom prst="rect">
            <a:avLst/>
          </a:prstGeom>
        </p:spPr>
        <p:txBody>
          <a:bodyPr vert="horz" wrap="square" lIns="121920" tIns="60960" rIns="121920" bIns="60960" rtlCol="0" anchor="ctr" anchorCtr="0">
            <a:spAutoFit/>
          </a:bodyPr>
          <a:lstStyle>
            <a:lvl1pPr algn="l" defTabSz="914400" rtl="0" eaLnBrk="1" latinLnBrk="0" hangingPunct="1">
              <a:lnSpc>
                <a:spcPct val="100000"/>
              </a:lnSpc>
              <a:spcBef>
                <a:spcPct val="0"/>
              </a:spcBef>
              <a:buNone/>
              <a:defRPr sz="2400" kern="1200">
                <a:solidFill>
                  <a:srgbClr val="46166B"/>
                </a:solidFill>
                <a:latin typeface="Times New Roman" charset="0"/>
                <a:ea typeface="Times New Roman" charset="0"/>
                <a:cs typeface="Times New Roman" charset="0"/>
              </a:defRPr>
            </a:lvl1pPr>
          </a:lstStyle>
          <a:p>
            <a:pPr defTabSz="1219170">
              <a:defRPr/>
            </a:pPr>
            <a:r>
              <a:rPr lang="en-US" sz="2800" dirty="0">
                <a:solidFill>
                  <a:srgbClr val="1AA6DE"/>
                </a:solidFill>
                <a:latin typeface="Arial" panose="020B0604020202020204" pitchFamily="34" charset="0"/>
                <a:cs typeface="Arial" panose="020B0604020202020204" pitchFamily="34" charset="0"/>
              </a:rPr>
              <a:t>Helping employees at risk for </a:t>
            </a:r>
          </a:p>
          <a:p>
            <a:pPr defTabSz="1219170">
              <a:defRPr/>
            </a:pPr>
            <a:r>
              <a:rPr lang="en-US" sz="2800" dirty="0">
                <a:solidFill>
                  <a:srgbClr val="1AA6DE"/>
                </a:solidFill>
                <a:latin typeface="Arial" panose="020B0604020202020204" pitchFamily="34" charset="0"/>
                <a:cs typeface="Arial" panose="020B0604020202020204" pitchFamily="34" charset="0"/>
              </a:rPr>
              <a:t>type 2 diabetes: the National DPP</a:t>
            </a:r>
          </a:p>
          <a:p>
            <a:pPr defTabSz="1219170">
              <a:defRPr/>
            </a:pPr>
            <a:r>
              <a:rPr lang="en-US" sz="2800" dirty="0">
                <a:solidFill>
                  <a:srgbClr val="1AA6DE"/>
                </a:solidFill>
                <a:latin typeface="Arial" panose="020B0604020202020204" pitchFamily="34" charset="0"/>
                <a:cs typeface="Arial" panose="020B0604020202020204" pitchFamily="34" charset="0"/>
              </a:rPr>
              <a:t>lifestyle change program</a:t>
            </a:r>
          </a:p>
        </p:txBody>
      </p:sp>
      <p:sp>
        <p:nvSpPr>
          <p:cNvPr id="19" name="Content Placeholder 5">
            <a:extLst>
              <a:ext uri="{FF2B5EF4-FFF2-40B4-BE49-F238E27FC236}">
                <a16:creationId xmlns:a16="http://schemas.microsoft.com/office/drawing/2014/main" id="{D46C8FEE-AB1E-4BF7-8EBB-4DAD89E1513F}"/>
              </a:ext>
            </a:extLst>
          </p:cNvPr>
          <p:cNvSpPr txBox="1">
            <a:spLocks/>
          </p:cNvSpPr>
          <p:nvPr/>
        </p:nvSpPr>
        <p:spPr>
          <a:xfrm>
            <a:off x="498289" y="2268595"/>
            <a:ext cx="5472205" cy="139748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4000"/>
              </a:lnSpc>
              <a:buFont typeface="Arial"/>
              <a:buNone/>
              <a:tabLst>
                <a:tab pos="1595438" algn="l"/>
              </a:tabLst>
            </a:pPr>
            <a:r>
              <a:rPr lang="en-US" sz="2000" dirty="0">
                <a:latin typeface="Arial" panose="020B0604020202020204" pitchFamily="34" charset="0"/>
                <a:cs typeface="Arial" panose="020B0604020202020204" pitchFamily="34" charset="0"/>
              </a:rPr>
              <a:t>The National DPP lifestyle change program helps participants at risk for type 2 diabetes make sustainable, healthy lifestyle changes and achieve weight loss.</a:t>
            </a:r>
          </a:p>
        </p:txBody>
      </p:sp>
      <p:sp>
        <p:nvSpPr>
          <p:cNvPr id="20" name="Rectangle 19">
            <a:extLst>
              <a:ext uri="{FF2B5EF4-FFF2-40B4-BE49-F238E27FC236}">
                <a16:creationId xmlns:a16="http://schemas.microsoft.com/office/drawing/2014/main" id="{EF96D566-3FFB-4E31-8746-3D5973B3D729}"/>
              </a:ext>
            </a:extLst>
          </p:cNvPr>
          <p:cNvSpPr/>
          <p:nvPr/>
        </p:nvSpPr>
        <p:spPr>
          <a:xfrm>
            <a:off x="372646" y="3905410"/>
            <a:ext cx="4952390" cy="2382191"/>
          </a:xfrm>
          <a:prstGeom prst="rect">
            <a:avLst/>
          </a:prstGeom>
        </p:spPr>
        <p:txBody>
          <a:bodyPr wrap="square">
            <a:spAutoFit/>
          </a:bodyPr>
          <a:lstStyle/>
          <a:p>
            <a:pPr>
              <a:lnSpc>
                <a:spcPct val="114000"/>
              </a:lnSpc>
              <a:spcBef>
                <a:spcPts val="600"/>
              </a:spcBef>
              <a:spcAft>
                <a:spcPts val="600"/>
              </a:spcAft>
            </a:pPr>
            <a:r>
              <a:rPr lang="en-US" sz="2000" dirty="0">
                <a:latin typeface="Arial" panose="020B0604020202020204" pitchFamily="34" charset="0"/>
                <a:cs typeface="Arial" panose="020B0604020202020204" pitchFamily="34" charset="0"/>
              </a:rPr>
              <a:t>  The program:</a:t>
            </a:r>
          </a:p>
          <a:p>
            <a:pPr marL="457200" indent="-27432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Can be offered virtually, in-person or through distance learning and in community or clinical settings</a:t>
            </a:r>
          </a:p>
          <a:p>
            <a:pPr marL="457200" indent="-27432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Is delivered in a group-based format</a:t>
            </a:r>
            <a:r>
              <a:rPr lang="en-US" sz="1600" dirty="0">
                <a:latin typeface="Arial" panose="020B0604020202020204" pitchFamily="34" charset="0"/>
                <a:cs typeface="Arial" panose="020B0604020202020204" pitchFamily="34" charset="0"/>
              </a:rPr>
              <a:t> </a:t>
            </a:r>
          </a:p>
          <a:p>
            <a:pPr>
              <a:spcBef>
                <a:spcPts val="600"/>
              </a:spcBef>
              <a:spcAft>
                <a:spcPts val="600"/>
              </a:spcAft>
            </a:pPr>
            <a:endParaRPr lang="en-US" sz="16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1199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BE0852-3DEB-4F28-BD37-7D0E822D5890}"/>
              </a:ext>
            </a:extLst>
          </p:cNvPr>
          <p:cNvSpPr txBox="1">
            <a:spLocks/>
          </p:cNvSpPr>
          <p:nvPr/>
        </p:nvSpPr>
        <p:spPr>
          <a:xfrm>
            <a:off x="494654" y="499852"/>
            <a:ext cx="10592373" cy="694400"/>
          </a:xfrm>
          <a:prstGeom prst="rect">
            <a:avLst/>
          </a:prstGeom>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panose="020B0604020202020204" pitchFamily="34" charset="0"/>
                <a:cs typeface="Arial" panose="020B0604020202020204" pitchFamily="34" charset="0"/>
              </a:rPr>
              <a:t>Details of the National DPP lifestyle change program</a:t>
            </a:r>
          </a:p>
        </p:txBody>
      </p:sp>
      <p:sp>
        <p:nvSpPr>
          <p:cNvPr id="6" name="Rectangle 5">
            <a:extLst>
              <a:ext uri="{FF2B5EF4-FFF2-40B4-BE49-F238E27FC236}">
                <a16:creationId xmlns:a16="http://schemas.microsoft.com/office/drawing/2014/main" id="{0F2997FF-4F7E-4ED5-9D95-5D5B631FF6B5}"/>
              </a:ext>
            </a:extLst>
          </p:cNvPr>
          <p:cNvSpPr/>
          <p:nvPr/>
        </p:nvSpPr>
        <p:spPr>
          <a:xfrm>
            <a:off x="725781" y="1381154"/>
            <a:ext cx="10130118" cy="707886"/>
          </a:xfrm>
          <a:prstGeom prst="rect">
            <a:avLst/>
          </a:prstGeom>
        </p:spPr>
        <p:txBody>
          <a:bodyPr wrap="square">
            <a:spAutoFit/>
          </a:bodyPr>
          <a:lstStyle/>
          <a:p>
            <a:pPr algn="ctr" defTabSz="609585"/>
            <a:r>
              <a:rPr lang="en-US" sz="2000" dirty="0">
                <a:latin typeface="Arial" panose="020B0604020202020204" pitchFamily="34" charset="0"/>
                <a:cs typeface="Arial" panose="020B0604020202020204" pitchFamily="34" charset="0"/>
              </a:rPr>
              <a:t>Program oversight, recognition and quality assurance occurs through the </a:t>
            </a:r>
          </a:p>
          <a:p>
            <a:pPr algn="ctr" defTabSz="609585"/>
            <a:r>
              <a:rPr lang="en-US" sz="2000" dirty="0">
                <a:latin typeface="Arial" panose="020B0604020202020204" pitchFamily="34" charset="0"/>
                <a:cs typeface="Arial" panose="020B0604020202020204" pitchFamily="34" charset="0"/>
              </a:rPr>
              <a:t>Centers for Disease Control and Prevention (CDC)</a:t>
            </a:r>
          </a:p>
        </p:txBody>
      </p:sp>
      <p:sp>
        <p:nvSpPr>
          <p:cNvPr id="7" name="TextBox 6">
            <a:extLst>
              <a:ext uri="{FF2B5EF4-FFF2-40B4-BE49-F238E27FC236}">
                <a16:creationId xmlns:a16="http://schemas.microsoft.com/office/drawing/2014/main" id="{A27E18FF-84FC-4C99-8848-FB3D74E83B91}"/>
              </a:ext>
            </a:extLst>
          </p:cNvPr>
          <p:cNvSpPr txBox="1"/>
          <p:nvPr/>
        </p:nvSpPr>
        <p:spPr>
          <a:xfrm>
            <a:off x="802458" y="3342713"/>
            <a:ext cx="4172638" cy="646331"/>
          </a:xfrm>
          <a:prstGeom prst="rect">
            <a:avLst/>
          </a:prstGeom>
          <a:noFill/>
        </p:spPr>
        <p:txBody>
          <a:bodyPr wrap="square" rtlCol="0">
            <a:spAutoFit/>
          </a:bodyPr>
          <a:lstStyle/>
          <a:p>
            <a:pPr algn="ctr" defTabSz="609585"/>
            <a:r>
              <a:rPr lang="en-US" dirty="0">
                <a:latin typeface="Arial" panose="020B0604020202020204" pitchFamily="34" charset="0"/>
                <a:cs typeface="Arial" panose="020B0604020202020204" pitchFamily="34" charset="0"/>
              </a:rPr>
              <a:t>Trained lifestyle coaches facilitate group sessions of up to 20 participants</a:t>
            </a:r>
          </a:p>
        </p:txBody>
      </p:sp>
      <p:pic>
        <p:nvPicPr>
          <p:cNvPr id="8" name="Picture 7">
            <a:extLst>
              <a:ext uri="{FF2B5EF4-FFF2-40B4-BE49-F238E27FC236}">
                <a16:creationId xmlns:a16="http://schemas.microsoft.com/office/drawing/2014/main" id="{F4349980-96DB-47A4-BE2C-0B355645453C}"/>
              </a:ext>
            </a:extLst>
          </p:cNvPr>
          <p:cNvPicPr>
            <a:picLocks noChangeAspect="1"/>
          </p:cNvPicPr>
          <p:nvPr/>
        </p:nvPicPr>
        <p:blipFill rotWithShape="1">
          <a:blip r:embed="rId2">
            <a:extLst>
              <a:ext uri="{28A0092B-C50C-407E-A947-70E740481C1C}">
                <a14:useLocalDpi xmlns:a14="http://schemas.microsoft.com/office/drawing/2010/main"/>
              </a:ext>
            </a:extLst>
          </a:blip>
          <a:srcRect b="20000"/>
          <a:stretch/>
        </p:blipFill>
        <p:spPr>
          <a:xfrm>
            <a:off x="2306474" y="2311818"/>
            <a:ext cx="1273791" cy="1019033"/>
          </a:xfrm>
          <a:prstGeom prst="rect">
            <a:avLst/>
          </a:prstGeom>
        </p:spPr>
      </p:pic>
      <p:pic>
        <p:nvPicPr>
          <p:cNvPr id="9" name="Picture 8">
            <a:extLst>
              <a:ext uri="{FF2B5EF4-FFF2-40B4-BE49-F238E27FC236}">
                <a16:creationId xmlns:a16="http://schemas.microsoft.com/office/drawing/2014/main" id="{802C22AE-105E-46BB-80E7-F4F7FEC47359}"/>
              </a:ext>
            </a:extLst>
          </p:cNvPr>
          <p:cNvPicPr>
            <a:picLocks noChangeAspect="1"/>
          </p:cNvPicPr>
          <p:nvPr/>
        </p:nvPicPr>
        <p:blipFill rotWithShape="1">
          <a:blip r:embed="rId3">
            <a:extLst>
              <a:ext uri="{28A0092B-C50C-407E-A947-70E740481C1C}">
                <a14:useLocalDpi xmlns:a14="http://schemas.microsoft.com/office/drawing/2010/main"/>
              </a:ext>
            </a:extLst>
          </a:blip>
          <a:srcRect b="13661"/>
          <a:stretch/>
        </p:blipFill>
        <p:spPr>
          <a:xfrm>
            <a:off x="2377677" y="4595447"/>
            <a:ext cx="1022200" cy="882556"/>
          </a:xfrm>
          <a:prstGeom prst="rect">
            <a:avLst/>
          </a:prstGeom>
        </p:spPr>
      </p:pic>
      <p:sp>
        <p:nvSpPr>
          <p:cNvPr id="11" name="TextBox 10">
            <a:extLst>
              <a:ext uri="{FF2B5EF4-FFF2-40B4-BE49-F238E27FC236}">
                <a16:creationId xmlns:a16="http://schemas.microsoft.com/office/drawing/2014/main" id="{BCFCBA4C-E320-4664-ADCB-8E21A68CEDD4}"/>
              </a:ext>
            </a:extLst>
          </p:cNvPr>
          <p:cNvSpPr txBox="1"/>
          <p:nvPr/>
        </p:nvSpPr>
        <p:spPr>
          <a:xfrm>
            <a:off x="737193" y="5543690"/>
            <a:ext cx="4412351" cy="646331"/>
          </a:xfrm>
          <a:prstGeom prst="rect">
            <a:avLst/>
          </a:prstGeom>
          <a:noFill/>
        </p:spPr>
        <p:txBody>
          <a:bodyPr wrap="square" rtlCol="0">
            <a:spAutoFit/>
          </a:bodyPr>
          <a:lstStyle/>
          <a:p>
            <a:pPr algn="ctr" defTabSz="609585"/>
            <a:r>
              <a:rPr lang="en-US" dirty="0">
                <a:latin typeface="Arial" panose="020B0604020202020204" pitchFamily="34" charset="0"/>
                <a:cs typeface="Arial" panose="020B0604020202020204" pitchFamily="34" charset="0"/>
              </a:rPr>
              <a:t>Emphasizes participant empowerment through a personal action plan</a:t>
            </a:r>
          </a:p>
        </p:txBody>
      </p:sp>
      <p:pic>
        <p:nvPicPr>
          <p:cNvPr id="12" name="Picture 11">
            <a:extLst>
              <a:ext uri="{FF2B5EF4-FFF2-40B4-BE49-F238E27FC236}">
                <a16:creationId xmlns:a16="http://schemas.microsoft.com/office/drawing/2014/main" id="{466E8622-E73A-4E03-8B33-AD802F69285E}"/>
              </a:ext>
            </a:extLst>
          </p:cNvPr>
          <p:cNvPicPr>
            <a:picLocks noChangeAspect="1"/>
          </p:cNvPicPr>
          <p:nvPr/>
        </p:nvPicPr>
        <p:blipFill rotWithShape="1">
          <a:blip r:embed="rId4">
            <a:extLst>
              <a:ext uri="{28A0092B-C50C-407E-A947-70E740481C1C}">
                <a14:useLocalDpi xmlns:a14="http://schemas.microsoft.com/office/drawing/2010/main"/>
              </a:ext>
            </a:extLst>
          </a:blip>
          <a:srcRect b="27632"/>
          <a:stretch/>
        </p:blipFill>
        <p:spPr>
          <a:xfrm>
            <a:off x="7920246" y="2350602"/>
            <a:ext cx="1382973" cy="1000836"/>
          </a:xfrm>
          <a:prstGeom prst="rect">
            <a:avLst/>
          </a:prstGeom>
        </p:spPr>
      </p:pic>
      <p:sp>
        <p:nvSpPr>
          <p:cNvPr id="13" name="TextBox 12">
            <a:extLst>
              <a:ext uri="{FF2B5EF4-FFF2-40B4-BE49-F238E27FC236}">
                <a16:creationId xmlns:a16="http://schemas.microsoft.com/office/drawing/2014/main" id="{B138C1E4-E927-4368-B359-4E3457C8D091}"/>
              </a:ext>
            </a:extLst>
          </p:cNvPr>
          <p:cNvSpPr txBox="1"/>
          <p:nvPr/>
        </p:nvSpPr>
        <p:spPr>
          <a:xfrm>
            <a:off x="6548822" y="3332684"/>
            <a:ext cx="4172639" cy="955646"/>
          </a:xfrm>
          <a:prstGeom prst="rect">
            <a:avLst/>
          </a:prstGeom>
          <a:noFill/>
        </p:spPr>
        <p:txBody>
          <a:bodyPr wrap="square" rtlCol="0">
            <a:spAutoFit/>
          </a:bodyPr>
          <a:lstStyle/>
          <a:p>
            <a:pPr algn="ctr" defTabSz="609585"/>
            <a:r>
              <a:rPr lang="en-US" dirty="0">
                <a:latin typeface="Arial" panose="020B0604020202020204" pitchFamily="34" charset="0"/>
                <a:cs typeface="Arial" panose="020B0604020202020204" pitchFamily="34" charset="0"/>
              </a:rPr>
              <a:t>Program follows specific curriculum and national standards</a:t>
            </a:r>
          </a:p>
          <a:p>
            <a:pPr algn="ctr" defTabSz="609585"/>
            <a:endParaRPr lang="en-US" sz="1870" strike="sngStrike" dirty="0">
              <a:solidFill>
                <a:srgbClr val="595959"/>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AF822BA-8180-4CEF-AFDB-A14B2DFF3A03}"/>
              </a:ext>
            </a:extLst>
          </p:cNvPr>
          <p:cNvPicPr>
            <a:picLocks noChangeAspect="1"/>
          </p:cNvPicPr>
          <p:nvPr/>
        </p:nvPicPr>
        <p:blipFill rotWithShape="1">
          <a:blip r:embed="rId5">
            <a:extLst>
              <a:ext uri="{28A0092B-C50C-407E-A947-70E740481C1C}">
                <a14:useLocalDpi xmlns:a14="http://schemas.microsoft.com/office/drawing/2010/main"/>
              </a:ext>
            </a:extLst>
          </a:blip>
          <a:srcRect l="1" r="-694" b="23014"/>
          <a:stretch/>
        </p:blipFill>
        <p:spPr>
          <a:xfrm>
            <a:off x="8034548" y="4562101"/>
            <a:ext cx="1154373" cy="882556"/>
          </a:xfrm>
          <a:prstGeom prst="rect">
            <a:avLst/>
          </a:prstGeom>
        </p:spPr>
      </p:pic>
      <p:sp>
        <p:nvSpPr>
          <p:cNvPr id="15" name="TextBox 14">
            <a:extLst>
              <a:ext uri="{FF2B5EF4-FFF2-40B4-BE49-F238E27FC236}">
                <a16:creationId xmlns:a16="http://schemas.microsoft.com/office/drawing/2014/main" id="{431FAB3E-AB9F-4D6B-91E1-F57EF1AF08C8}"/>
              </a:ext>
            </a:extLst>
          </p:cNvPr>
          <p:cNvSpPr txBox="1"/>
          <p:nvPr/>
        </p:nvSpPr>
        <p:spPr>
          <a:xfrm>
            <a:off x="6195319" y="5533368"/>
            <a:ext cx="4832825" cy="666977"/>
          </a:xfrm>
          <a:prstGeom prst="rect">
            <a:avLst/>
          </a:prstGeom>
          <a:noFill/>
        </p:spPr>
        <p:txBody>
          <a:bodyPr wrap="square" rtlCol="0">
            <a:spAutoFit/>
          </a:bodyPr>
          <a:lstStyle/>
          <a:p>
            <a:pPr algn="ctr" defTabSz="609585"/>
            <a:r>
              <a:rPr lang="en-US" dirty="0">
                <a:latin typeface="Arial" panose="020B0604020202020204" pitchFamily="34" charset="0"/>
                <a:cs typeface="Arial" panose="020B0604020202020204" pitchFamily="34" charset="0"/>
              </a:rPr>
              <a:t>Program providers are required to submit data on participant outcomes</a:t>
            </a:r>
            <a:endParaRPr lang="en-US" strike="sngStrike" dirty="0">
              <a:latin typeface="Calibri"/>
            </a:endParaRPr>
          </a:p>
        </p:txBody>
      </p:sp>
    </p:spTree>
    <p:extLst>
      <p:ext uri="{BB962C8B-B14F-4D97-AF65-F5344CB8AC3E}">
        <p14:creationId xmlns:p14="http://schemas.microsoft.com/office/powerpoint/2010/main" val="4223711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8695" y="1476510"/>
            <a:ext cx="5911577" cy="4727448"/>
          </a:xfrm>
          <a:prstGeom prst="rect">
            <a:avLst/>
          </a:prstGeom>
          <a:noFill/>
        </p:spPr>
        <p:txBody>
          <a:bodyPr wrap="square" rtlCol="0" anchor="t">
            <a:spAutoFit/>
          </a:bodyPr>
          <a:lstStyle/>
          <a:p>
            <a:pPr>
              <a:lnSpc>
                <a:spcPct val="114000"/>
              </a:lnSpc>
              <a:spcAft>
                <a:spcPts val="1200"/>
              </a:spcAft>
            </a:pPr>
            <a:r>
              <a:rPr lang="en-US" sz="2000" b="1" dirty="0">
                <a:latin typeface="Arial" charset="0"/>
                <a:ea typeface="Arial" charset="0"/>
                <a:cs typeface="Arial" charset="0"/>
              </a:rPr>
              <a:t>An investment to support the National DPP lifestyle change program should be part of our solution to reduce the occurrence of type 2 diabetes. </a:t>
            </a:r>
          </a:p>
          <a:p>
            <a:pPr>
              <a:spcAft>
                <a:spcPts val="1200"/>
              </a:spcAft>
            </a:pPr>
            <a:r>
              <a:rPr lang="en-US" sz="2000" b="1" i="1" dirty="0">
                <a:solidFill>
                  <a:srgbClr val="1AA6DE"/>
                </a:solidFill>
                <a:latin typeface="Arial" charset="0"/>
                <a:ea typeface="Arial" charset="0"/>
                <a:cs typeface="Arial" charset="0"/>
              </a:rPr>
              <a:t>Why?</a:t>
            </a:r>
            <a:endParaRPr lang="en-US" sz="2000" b="1" i="1" dirty="0">
              <a:latin typeface="Arial" charset="0"/>
              <a:ea typeface="Arial" charset="0"/>
              <a:cs typeface="Arial" charset="0"/>
            </a:endParaRPr>
          </a:p>
          <a:p>
            <a:pPr marL="342900" indent="-342900">
              <a:spcAft>
                <a:spcPts val="1200"/>
              </a:spcAft>
              <a:buFont typeface="Arial" panose="020B0604020202020204" pitchFamily="34" charset="0"/>
              <a:buChar char="•"/>
            </a:pPr>
            <a:r>
              <a:rPr lang="en-US" sz="2000" dirty="0">
                <a:latin typeface="Arial" charset="0"/>
                <a:ea typeface="Arial" charset="0"/>
                <a:cs typeface="Arial" charset="0"/>
              </a:rPr>
              <a:t>Over 3 years, expect to see a possible savings of approximately $8,000 in medical expenditures per each participant who does not progress to type 2 diabetes</a:t>
            </a:r>
            <a:r>
              <a:rPr lang="en-US" sz="2000" baseline="30000" dirty="0">
                <a:latin typeface="Arial" charset="0"/>
                <a:ea typeface="Arial" charset="0"/>
                <a:cs typeface="Arial" charset="0"/>
              </a:rPr>
              <a:t>4 </a:t>
            </a:r>
          </a:p>
          <a:p>
            <a:pPr marL="342900" indent="-342900">
              <a:spcAft>
                <a:spcPts val="1200"/>
              </a:spcAft>
              <a:buFont typeface="Arial" panose="020B0604020202020204" pitchFamily="34" charset="0"/>
              <a:buChar char="•"/>
            </a:pPr>
            <a:r>
              <a:rPr lang="en-US" sz="2000" dirty="0">
                <a:latin typeface="Arial" charset="0"/>
                <a:ea typeface="Arial" charset="0"/>
                <a:cs typeface="Arial" charset="0"/>
              </a:rPr>
              <a:t>It is cost effective when you consider that, on average, those with well established/diagnosed diabetes incur $16,750 in total medical expenditures each year</a:t>
            </a:r>
            <a:r>
              <a:rPr lang="en-US" sz="2000" baseline="30000" dirty="0">
                <a:latin typeface="Arial" charset="0"/>
                <a:ea typeface="Arial" charset="0"/>
                <a:cs typeface="Arial" charset="0"/>
              </a:rPr>
              <a:t> 2</a:t>
            </a:r>
            <a:endParaRPr lang="en-US" sz="2000" dirty="0">
              <a:latin typeface="Arial" charset="0"/>
              <a:ea typeface="Arial" charset="0"/>
              <a:cs typeface="Arial" charset="0"/>
            </a:endParaRPr>
          </a:p>
        </p:txBody>
      </p:sp>
      <p:sp>
        <p:nvSpPr>
          <p:cNvPr id="7" name="Title 1"/>
          <p:cNvSpPr txBox="1">
            <a:spLocks/>
          </p:cNvSpPr>
          <p:nvPr/>
        </p:nvSpPr>
        <p:spPr>
          <a:xfrm>
            <a:off x="438695" y="472589"/>
            <a:ext cx="10515600" cy="8376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charset="0"/>
                <a:ea typeface="Arial" charset="0"/>
                <a:cs typeface="Arial" charset="0"/>
              </a:rPr>
              <a:t>The business case</a:t>
            </a:r>
          </a:p>
        </p:txBody>
      </p:sp>
      <p:sp>
        <p:nvSpPr>
          <p:cNvPr id="4" name="TextBox 3"/>
          <p:cNvSpPr txBox="1"/>
          <p:nvPr/>
        </p:nvSpPr>
        <p:spPr>
          <a:xfrm>
            <a:off x="6772275" y="1809122"/>
            <a:ext cx="4552405" cy="4647426"/>
          </a:xfrm>
          <a:prstGeom prst="rect">
            <a:avLst/>
          </a:prstGeom>
          <a:noFill/>
        </p:spPr>
        <p:txBody>
          <a:bodyPr wrap="square" rtlCol="0">
            <a:spAutoFit/>
          </a:bodyPr>
          <a:lstStyle/>
          <a:p>
            <a:pPr algn="ctr"/>
            <a:r>
              <a:rPr lang="en-US" sz="2000" b="1" dirty="0">
                <a:latin typeface="Arial" charset="0"/>
                <a:ea typeface="Arial" charset="0"/>
                <a:cs typeface="Arial" charset="0"/>
              </a:rPr>
              <a:t>PROJECTED MEDICAL COST SAVINGS: </a:t>
            </a:r>
          </a:p>
          <a:p>
            <a:pPr algn="ctr"/>
            <a:r>
              <a:rPr lang="en-US" sz="2000" b="1" dirty="0">
                <a:solidFill>
                  <a:srgbClr val="FF0000"/>
                </a:solidFill>
                <a:latin typeface="Arial" charset="0"/>
                <a:ea typeface="Arial" charset="0"/>
                <a:cs typeface="Arial" charset="0"/>
              </a:rPr>
              <a:t>&lt;ORGANIZATION NAME&gt;</a:t>
            </a:r>
          </a:p>
          <a:p>
            <a:pPr algn="ctr"/>
            <a:endParaRPr lang="en-US" dirty="0">
              <a:solidFill>
                <a:srgbClr val="FF0000"/>
              </a:solidFill>
              <a:latin typeface="Arial" charset="0"/>
              <a:ea typeface="Arial" charset="0"/>
              <a:cs typeface="Arial" charset="0"/>
            </a:endParaRPr>
          </a:p>
          <a:p>
            <a:pPr algn="ctr"/>
            <a:r>
              <a:rPr lang="en-US" dirty="0">
                <a:latin typeface="Arial" charset="0"/>
                <a:ea typeface="Arial" charset="0"/>
                <a:cs typeface="Arial" charset="0"/>
              </a:rPr>
              <a:t>Using the calculator at </a:t>
            </a:r>
          </a:p>
          <a:p>
            <a:pPr algn="ctr"/>
            <a:r>
              <a:rPr lang="en-US" u="sng" dirty="0">
                <a:solidFill>
                  <a:srgbClr val="1AA6DE"/>
                </a:solidFill>
                <a:latin typeface="Arial" charset="0"/>
                <a:ea typeface="Arial" charset="0"/>
                <a:cs typeface="Arial" charset="0"/>
                <a:hlinkClick r:id="rId3">
                  <a:extLst>
                    <a:ext uri="{A12FA001-AC4F-418D-AE19-62706E023703}">
                      <ahyp:hlinkClr xmlns:ahyp="http://schemas.microsoft.com/office/drawing/2018/hyperlinkcolor" val="tx"/>
                    </a:ext>
                  </a:extLst>
                </a:hlinkClick>
              </a:rPr>
              <a:t>ama-roi-calculator.appspot.com/</a:t>
            </a:r>
            <a:r>
              <a:rPr lang="en-US" dirty="0">
                <a:solidFill>
                  <a:srgbClr val="1AA6DE"/>
                </a:solidFill>
                <a:latin typeface="Arial" charset="0"/>
                <a:ea typeface="Arial" charset="0"/>
                <a:cs typeface="Arial" charset="0"/>
              </a:rPr>
              <a:t>, </a:t>
            </a:r>
          </a:p>
          <a:p>
            <a:pPr algn="ctr"/>
            <a:r>
              <a:rPr lang="en-US" dirty="0">
                <a:latin typeface="Arial" charset="0"/>
                <a:ea typeface="Arial" charset="0"/>
                <a:cs typeface="Arial" charset="0"/>
              </a:rPr>
              <a:t>we have projected a potential savings of:</a:t>
            </a:r>
          </a:p>
          <a:p>
            <a:pPr algn="ctr"/>
            <a:r>
              <a:rPr lang="en-US" dirty="0">
                <a:latin typeface="Arial" charset="0"/>
                <a:ea typeface="Arial" charset="0"/>
                <a:cs typeface="Arial" charset="0"/>
              </a:rPr>
              <a:t>$</a:t>
            </a:r>
            <a:r>
              <a:rPr lang="en-US" b="1" dirty="0">
                <a:solidFill>
                  <a:srgbClr val="FF0000"/>
                </a:solidFill>
                <a:latin typeface="Arial" charset="0"/>
                <a:ea typeface="Arial" charset="0"/>
                <a:cs typeface="Arial" charset="0"/>
              </a:rPr>
              <a:t>XXXX</a:t>
            </a:r>
            <a:r>
              <a:rPr lang="en-US" dirty="0">
                <a:solidFill>
                  <a:srgbClr val="333333"/>
                </a:solidFill>
                <a:latin typeface="Arial" charset="0"/>
                <a:ea typeface="Arial" charset="0"/>
                <a:cs typeface="Arial" charset="0"/>
              </a:rPr>
              <a:t> </a:t>
            </a:r>
            <a:r>
              <a:rPr lang="en-US" dirty="0">
                <a:latin typeface="Arial" charset="0"/>
                <a:ea typeface="Arial" charset="0"/>
                <a:cs typeface="Arial" charset="0"/>
              </a:rPr>
              <a:t>over 3 years</a:t>
            </a:r>
          </a:p>
          <a:p>
            <a:pPr algn="ctr"/>
            <a:endParaRPr lang="en-US" dirty="0">
              <a:latin typeface="Arial" charset="0"/>
              <a:ea typeface="Arial" charset="0"/>
              <a:cs typeface="Arial" charset="0"/>
            </a:endParaRPr>
          </a:p>
          <a:p>
            <a:pPr algn="ctr"/>
            <a:r>
              <a:rPr lang="en-US" dirty="0">
                <a:latin typeface="Arial" charset="0"/>
                <a:ea typeface="Arial" charset="0"/>
                <a:cs typeface="Arial" charset="0"/>
              </a:rPr>
              <a:t>Projections based on </a:t>
            </a:r>
            <a:r>
              <a:rPr lang="en-US" b="1" dirty="0">
                <a:solidFill>
                  <a:srgbClr val="FF0000"/>
                </a:solidFill>
                <a:latin typeface="Arial" charset="0"/>
                <a:ea typeface="Arial" charset="0"/>
                <a:cs typeface="Arial" charset="0"/>
              </a:rPr>
              <a:t>XX</a:t>
            </a:r>
            <a:r>
              <a:rPr lang="en-US" dirty="0">
                <a:solidFill>
                  <a:srgbClr val="333333"/>
                </a:solidFill>
                <a:latin typeface="Arial" charset="0"/>
                <a:ea typeface="Arial" charset="0"/>
                <a:cs typeface="Arial" charset="0"/>
              </a:rPr>
              <a:t> </a:t>
            </a:r>
            <a:r>
              <a:rPr lang="en-US" dirty="0">
                <a:latin typeface="Arial" charset="0"/>
                <a:ea typeface="Arial" charset="0"/>
                <a:cs typeface="Arial" charset="0"/>
              </a:rPr>
              <a:t>employees.</a:t>
            </a:r>
          </a:p>
          <a:p>
            <a:pPr algn="ctr"/>
            <a:endParaRPr lang="en-US" sz="2000" dirty="0">
              <a:latin typeface="Arial" charset="0"/>
              <a:ea typeface="Arial" charset="0"/>
              <a:cs typeface="Arial" charset="0"/>
            </a:endParaRPr>
          </a:p>
          <a:p>
            <a:pPr algn="ctr">
              <a:spcAft>
                <a:spcPts val="1200"/>
              </a:spcAft>
            </a:pPr>
            <a:r>
              <a:rPr lang="en-US" sz="1400" i="1" dirty="0">
                <a:solidFill>
                  <a:srgbClr val="333333"/>
                </a:solidFill>
                <a:latin typeface="Arial" charset="0"/>
                <a:ea typeface="Arial" charset="0"/>
                <a:cs typeface="Arial" charset="0"/>
              </a:rPr>
              <a:t>Individual results vary depending on the cost of program participation, the prevalence of prediabetes, the enrollment rate and the completion rate. The above results were calculated based on common ranges. </a:t>
            </a:r>
            <a:endParaRPr lang="en-US" sz="1400" dirty="0">
              <a:solidFill>
                <a:srgbClr val="333333"/>
              </a:solidFill>
              <a:latin typeface="Arial" charset="0"/>
              <a:ea typeface="Arial" charset="0"/>
              <a:cs typeface="Arial" charset="0"/>
            </a:endParaRPr>
          </a:p>
          <a:p>
            <a:pPr>
              <a:spcAft>
                <a:spcPts val="1200"/>
              </a:spcAft>
            </a:pPr>
            <a:endParaRPr lang="en-US" sz="2400" dirty="0">
              <a:solidFill>
                <a:srgbClr val="333333"/>
              </a:solidFill>
              <a:latin typeface="Arial" charset="0"/>
              <a:ea typeface="Arial" charset="0"/>
              <a:cs typeface="Arial" charset="0"/>
            </a:endParaRPr>
          </a:p>
        </p:txBody>
      </p:sp>
      <p:sp>
        <p:nvSpPr>
          <p:cNvPr id="8" name="Rectangle 7"/>
          <p:cNvSpPr/>
          <p:nvPr/>
        </p:nvSpPr>
        <p:spPr>
          <a:xfrm>
            <a:off x="6629400" y="1476510"/>
            <a:ext cx="4838156" cy="4715625"/>
          </a:xfrm>
          <a:prstGeom prst="rect">
            <a:avLst/>
          </a:prstGeom>
          <a:noFill/>
          <a:ln w="19050">
            <a:solidFill>
              <a:srgbClr val="1AA6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808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538787" y="2682600"/>
            <a:ext cx="11114425" cy="4458423"/>
          </a:xfrm>
        </p:spPr>
        <p:txBody>
          <a:bodyPr>
            <a:normAutofit/>
          </a:bodyPr>
          <a:lstStyle/>
          <a:p>
            <a:br>
              <a:rPr lang="en-US" dirty="0"/>
            </a:br>
            <a:r>
              <a:rPr lang="en-US" b="1" dirty="0">
                <a:solidFill>
                  <a:schemeClr val="tx1">
                    <a:lumMod val="95000"/>
                    <a:lumOff val="5000"/>
                  </a:schemeClr>
                </a:solidFill>
                <a:latin typeface="Arial" panose="020B0604020202020204" pitchFamily="34" charset="0"/>
                <a:cs typeface="Arial" panose="020B0604020202020204" pitchFamily="34" charset="0"/>
              </a:rPr>
              <a:t>How do we put this into practice?</a:t>
            </a:r>
            <a:br>
              <a:rPr lang="en-US" dirty="0"/>
            </a:br>
            <a:br>
              <a:rPr lang="en-US" sz="5333" b="1" i="1" dirty="0"/>
            </a:br>
            <a:br>
              <a:rPr lang="en-US" dirty="0"/>
            </a:br>
            <a:br>
              <a:rPr lang="en-US" dirty="0"/>
            </a:br>
            <a:endParaRPr lang="en-US" dirty="0"/>
          </a:p>
        </p:txBody>
      </p:sp>
      <p:sp>
        <p:nvSpPr>
          <p:cNvPr id="2" name="Slide Number Placeholder 1">
            <a:extLst>
              <a:ext uri="{FF2B5EF4-FFF2-40B4-BE49-F238E27FC236}">
                <a16:creationId xmlns:a16="http://schemas.microsoft.com/office/drawing/2014/main" id="{814CC35D-A153-4657-9E23-D40CE00BE53F}"/>
              </a:ext>
            </a:extLst>
          </p:cNvPr>
          <p:cNvSpPr>
            <a:spLocks noGrp="1"/>
          </p:cNvSpPr>
          <p:nvPr>
            <p:ph type="sldNum" sz="quarter" idx="10"/>
          </p:nvPr>
        </p:nvSpPr>
        <p:spPr/>
        <p:txBody>
          <a:bodyPr/>
          <a:lstStyle/>
          <a:p>
            <a:fld id="{DA05D499-8038-C642-91E0-FF7B8677CF19}" type="slidenum">
              <a:rPr lang="en-US" smtClean="0"/>
              <a:pPr/>
              <a:t>13</a:t>
            </a:fld>
            <a:endParaRPr lang="en-US" dirty="0"/>
          </a:p>
        </p:txBody>
      </p:sp>
    </p:spTree>
    <p:extLst>
      <p:ext uri="{BB962C8B-B14F-4D97-AF65-F5344CB8AC3E}">
        <p14:creationId xmlns:p14="http://schemas.microsoft.com/office/powerpoint/2010/main" val="2333100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F4C62-B805-4E7D-A26C-5F117691D3C7}"/>
              </a:ext>
            </a:extLst>
          </p:cNvPr>
          <p:cNvSpPr txBox="1">
            <a:spLocks/>
          </p:cNvSpPr>
          <p:nvPr/>
        </p:nvSpPr>
        <p:spPr>
          <a:xfrm>
            <a:off x="529953" y="467110"/>
            <a:ext cx="10515600" cy="8376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charset="0"/>
                <a:ea typeface="Arial" charset="0"/>
                <a:cs typeface="Arial" charset="0"/>
              </a:rPr>
              <a:t>Diabetes prevention at  </a:t>
            </a:r>
            <a:r>
              <a:rPr lang="en-US" sz="2800" dirty="0">
                <a:solidFill>
                  <a:srgbClr val="FF0000"/>
                </a:solidFill>
                <a:latin typeface="Arial" charset="0"/>
                <a:ea typeface="Arial" charset="0"/>
                <a:cs typeface="Arial" charset="0"/>
              </a:rPr>
              <a:t>&lt;Organization Name&gt;: </a:t>
            </a:r>
            <a:r>
              <a:rPr lang="en-US" sz="2800" dirty="0">
                <a:solidFill>
                  <a:srgbClr val="1AA6DE"/>
                </a:solidFill>
                <a:latin typeface="Arial" charset="0"/>
                <a:ea typeface="Arial" charset="0"/>
                <a:cs typeface="Arial" charset="0"/>
              </a:rPr>
              <a:t>getting started</a:t>
            </a:r>
          </a:p>
        </p:txBody>
      </p:sp>
      <p:sp>
        <p:nvSpPr>
          <p:cNvPr id="6" name="Rectangle 5">
            <a:extLst>
              <a:ext uri="{FF2B5EF4-FFF2-40B4-BE49-F238E27FC236}">
                <a16:creationId xmlns:a16="http://schemas.microsoft.com/office/drawing/2014/main" id="{E74CB475-03F6-4FB8-83F8-DD209BFEFD10}"/>
              </a:ext>
            </a:extLst>
          </p:cNvPr>
          <p:cNvSpPr/>
          <p:nvPr/>
        </p:nvSpPr>
        <p:spPr>
          <a:xfrm>
            <a:off x="529953" y="1531124"/>
            <a:ext cx="9734550" cy="5016758"/>
          </a:xfrm>
          <a:prstGeom prst="rect">
            <a:avLst/>
          </a:prstGeom>
        </p:spPr>
        <p:txBody>
          <a:bodyPr wrap="square">
            <a:spAutoFit/>
          </a:bodyPr>
          <a:lstStyle/>
          <a:p>
            <a:pPr marL="342900" indent="-342900">
              <a:buFont typeface="Arial" panose="020B0604020202020204" pitchFamily="34" charset="0"/>
              <a:buChar char="•"/>
            </a:pPr>
            <a:r>
              <a:rPr lang="en-US" sz="2000" b="1" dirty="0">
                <a:latin typeface="Arial"/>
                <a:cs typeface="Arial"/>
              </a:rPr>
              <a:t>Description of the National DPP lifestyle change program offering</a:t>
            </a:r>
          </a:p>
          <a:p>
            <a:pPr lvl="0"/>
            <a:r>
              <a:rPr lang="en-US" sz="2000" dirty="0">
                <a:solidFill>
                  <a:srgbClr val="FF0000"/>
                </a:solidFill>
                <a:latin typeface="Arial" charset="0"/>
                <a:ea typeface="Arial" charset="0"/>
                <a:cs typeface="Arial" charset="0"/>
              </a:rPr>
              <a:t>	Potential information to address - how would the program be delivered in 	your organization? Options could include onsite classes, offsite through 	community partners, or online, or a combination approach.</a:t>
            </a:r>
          </a:p>
          <a:p>
            <a:pPr lvl="0"/>
            <a:endParaRPr lang="en-US" sz="2000" dirty="0">
              <a:solidFill>
                <a:srgbClr val="FF0000"/>
              </a:solidFill>
              <a:latin typeface="Arial" charset="0"/>
              <a:ea typeface="Arial" charset="0"/>
              <a:cs typeface="Arial" charset="0"/>
            </a:endParaRPr>
          </a:p>
          <a:p>
            <a:pPr marL="342900" lvl="0" indent="-342900">
              <a:buFont typeface="Arial" panose="020B0604020202020204" pitchFamily="34" charset="0"/>
              <a:buChar char="•"/>
            </a:pPr>
            <a:r>
              <a:rPr lang="en-US" sz="2000" b="1" dirty="0">
                <a:latin typeface="Arial" charset="0"/>
                <a:ea typeface="Arial" charset="0"/>
                <a:cs typeface="Arial" charset="0"/>
              </a:rPr>
              <a:t>Eligible employees</a:t>
            </a:r>
          </a:p>
          <a:p>
            <a:r>
              <a:rPr lang="en-US" sz="2000" dirty="0">
                <a:solidFill>
                  <a:srgbClr val="FF0000"/>
                </a:solidFill>
                <a:latin typeface="Arial" charset="0"/>
                <a:ea typeface="Arial" charset="0"/>
                <a:cs typeface="Arial" charset="0"/>
              </a:rPr>
              <a:t>	Potential information to address - how will you identify or target eligible 	participants for the program? </a:t>
            </a:r>
          </a:p>
          <a:p>
            <a:endParaRPr lang="en-US" sz="2000" b="1" dirty="0">
              <a:solidFill>
                <a:srgbClr val="FF0000"/>
              </a:solidFill>
              <a:latin typeface="Arial" charset="0"/>
              <a:ea typeface="Arial" charset="0"/>
              <a:cs typeface="Arial" charset="0"/>
            </a:endParaRPr>
          </a:p>
          <a:p>
            <a:pPr marL="342900" indent="-342900">
              <a:buFont typeface="Arial" panose="020B0604020202020204" pitchFamily="34" charset="0"/>
              <a:buChar char="•"/>
            </a:pPr>
            <a:r>
              <a:rPr lang="en-US" sz="2000" b="1" dirty="0">
                <a:latin typeface="Arial" charset="0"/>
                <a:ea typeface="Arial" charset="0"/>
                <a:cs typeface="Arial" charset="0"/>
              </a:rPr>
              <a:t>Communication and messaging </a:t>
            </a:r>
          </a:p>
          <a:p>
            <a:pPr marL="914400" indent="-914400"/>
            <a:r>
              <a:rPr lang="en-US" sz="2000" dirty="0">
                <a:solidFill>
                  <a:srgbClr val="FF0000"/>
                </a:solidFill>
                <a:latin typeface="Arial" charset="0"/>
                <a:ea typeface="Arial" charset="0"/>
                <a:cs typeface="Arial" charset="0"/>
              </a:rPr>
              <a:t>	Potential information to address - how will you name and market the program to encourage participation? </a:t>
            </a:r>
          </a:p>
          <a:p>
            <a:pPr marL="914400" indent="-914400"/>
            <a:endParaRPr lang="en-US" sz="2000" dirty="0">
              <a:solidFill>
                <a:srgbClr val="FF0000"/>
              </a:solidFill>
              <a:latin typeface="Arial" charset="0"/>
              <a:ea typeface="Arial" charset="0"/>
              <a:cs typeface="Arial" charset="0"/>
            </a:endParaRPr>
          </a:p>
          <a:p>
            <a:pPr marL="342900" indent="-342900">
              <a:buFont typeface="Arial" panose="020B0604020202020204" pitchFamily="34" charset="0"/>
              <a:buChar char="•"/>
            </a:pPr>
            <a:r>
              <a:rPr lang="en-US" sz="2000" b="1" dirty="0">
                <a:latin typeface="Arial" charset="0"/>
                <a:ea typeface="Arial" charset="0"/>
                <a:cs typeface="Arial" charset="0"/>
              </a:rPr>
              <a:t>Registration process</a:t>
            </a:r>
          </a:p>
          <a:p>
            <a:r>
              <a:rPr lang="en-US" sz="2000" dirty="0">
                <a:solidFill>
                  <a:srgbClr val="FF0000"/>
                </a:solidFill>
                <a:latin typeface="Arial" charset="0"/>
                <a:ea typeface="Arial" charset="0"/>
                <a:cs typeface="Arial" charset="0"/>
              </a:rPr>
              <a:t>	Potential information to address - how will your employees register to 	participate in the program? </a:t>
            </a:r>
            <a:endParaRPr lang="en-US" sz="2000" dirty="0">
              <a:solidFill>
                <a:srgbClr val="D8117D"/>
              </a:solidFill>
              <a:latin typeface="Arial" charset="0"/>
              <a:ea typeface="Arial" charset="0"/>
              <a:cs typeface="Arial" charset="0"/>
            </a:endParaRPr>
          </a:p>
        </p:txBody>
      </p:sp>
    </p:spTree>
    <p:extLst>
      <p:ext uri="{BB962C8B-B14F-4D97-AF65-F5344CB8AC3E}">
        <p14:creationId xmlns:p14="http://schemas.microsoft.com/office/powerpoint/2010/main" val="354185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C6665-CC85-41A9-B532-4C22C51C31E8}"/>
              </a:ext>
            </a:extLst>
          </p:cNvPr>
          <p:cNvSpPr txBox="1">
            <a:spLocks/>
          </p:cNvSpPr>
          <p:nvPr/>
        </p:nvSpPr>
        <p:spPr>
          <a:xfrm>
            <a:off x="529952" y="468641"/>
            <a:ext cx="10861947" cy="8376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charset="0"/>
                <a:ea typeface="Arial" charset="0"/>
                <a:cs typeface="Arial" charset="0"/>
              </a:rPr>
              <a:t>Diabetes prevention at  </a:t>
            </a:r>
            <a:r>
              <a:rPr lang="en-US" sz="2800" dirty="0">
                <a:solidFill>
                  <a:srgbClr val="FF0000"/>
                </a:solidFill>
                <a:latin typeface="Arial" charset="0"/>
                <a:ea typeface="Arial" charset="0"/>
                <a:cs typeface="Arial" charset="0"/>
              </a:rPr>
              <a:t>&lt;Organization Name&gt;: </a:t>
            </a:r>
            <a:r>
              <a:rPr lang="en-US" sz="2800" dirty="0">
                <a:solidFill>
                  <a:srgbClr val="1AA6DE"/>
                </a:solidFill>
                <a:latin typeface="Arial" charset="0"/>
                <a:ea typeface="Arial" charset="0"/>
                <a:cs typeface="Arial" charset="0"/>
              </a:rPr>
              <a:t>preparing to launch</a:t>
            </a:r>
          </a:p>
        </p:txBody>
      </p:sp>
      <p:sp>
        <p:nvSpPr>
          <p:cNvPr id="3" name="TextBox 2">
            <a:extLst>
              <a:ext uri="{FF2B5EF4-FFF2-40B4-BE49-F238E27FC236}">
                <a16:creationId xmlns:a16="http://schemas.microsoft.com/office/drawing/2014/main" id="{B96D9EFF-C745-4EC6-A338-9F361319D585}"/>
              </a:ext>
            </a:extLst>
          </p:cNvPr>
          <p:cNvSpPr txBox="1"/>
          <p:nvPr/>
        </p:nvSpPr>
        <p:spPr>
          <a:xfrm>
            <a:off x="529952" y="1508504"/>
            <a:ext cx="10898864" cy="3447098"/>
          </a:xfrm>
          <a:prstGeom prst="rect">
            <a:avLst/>
          </a:prstGeom>
          <a:noFill/>
        </p:spPr>
        <p:txBody>
          <a:bodyPr wrap="square" rtlCol="0" anchor="t">
            <a:spAutoFit/>
          </a:bodyPr>
          <a:lstStyle/>
          <a:p>
            <a:pPr marL="285750" indent="-285750">
              <a:buFont typeface="Arial" panose="020B0604020202020204" pitchFamily="34" charset="0"/>
              <a:buChar char="•"/>
            </a:pPr>
            <a:r>
              <a:rPr lang="en-US" sz="2000" b="1" dirty="0">
                <a:latin typeface="Arial" charset="0"/>
                <a:ea typeface="Arial" charset="0"/>
                <a:cs typeface="Arial" charset="0"/>
              </a:rPr>
              <a:t>[Optional] Feedback loop</a:t>
            </a:r>
            <a:r>
              <a:rPr lang="en-US" sz="2000" b="1" dirty="0">
                <a:solidFill>
                  <a:srgbClr val="333333"/>
                </a:solidFill>
                <a:latin typeface="Arial" charset="0"/>
                <a:ea typeface="Arial" charset="0"/>
                <a:cs typeface="Arial" charset="0"/>
              </a:rPr>
              <a:t> </a:t>
            </a:r>
          </a:p>
          <a:p>
            <a:pPr marL="973138" indent="-973138"/>
            <a:r>
              <a:rPr lang="en-US" sz="2000" dirty="0">
                <a:solidFill>
                  <a:srgbClr val="D8117D"/>
                </a:solidFill>
                <a:latin typeface="Arial" charset="0"/>
                <a:ea typeface="Arial" charset="0"/>
                <a:cs typeface="Arial" charset="0"/>
              </a:rPr>
              <a:t>	</a:t>
            </a:r>
            <a:r>
              <a:rPr lang="en-US" sz="2000" dirty="0">
                <a:solidFill>
                  <a:srgbClr val="FF0000"/>
                </a:solidFill>
                <a:latin typeface="Arial" charset="0"/>
                <a:ea typeface="Arial" charset="0"/>
                <a:cs typeface="Arial" charset="0"/>
              </a:rPr>
              <a:t>Potential information to address - Will you incorporate bi-directional feedback on participant progress back to the employee’s PCP?  If so, how?  </a:t>
            </a:r>
          </a:p>
          <a:p>
            <a:pPr marL="973138" indent="-973138"/>
            <a:endParaRPr lang="en-US" b="1" dirty="0">
              <a:solidFill>
                <a:srgbClr val="FF0000"/>
              </a:solidFill>
              <a:latin typeface="Arial" charset="0"/>
              <a:ea typeface="Arial" charset="0"/>
              <a:cs typeface="Arial" charset="0"/>
            </a:endParaRPr>
          </a:p>
          <a:p>
            <a:pPr marL="285750" lvl="0" indent="-285750">
              <a:buFont typeface="Arial" panose="020B0604020202020204" pitchFamily="34" charset="0"/>
              <a:buChar char="•"/>
            </a:pPr>
            <a:r>
              <a:rPr lang="en-US" sz="2000" b="1" dirty="0">
                <a:latin typeface="Arial" charset="0"/>
                <a:ea typeface="Arial" charset="0"/>
                <a:cs typeface="Arial" charset="0"/>
              </a:rPr>
              <a:t>Evaluation process</a:t>
            </a:r>
          </a:p>
          <a:p>
            <a:pPr marL="973138" indent="-973138"/>
            <a:r>
              <a:rPr lang="en-US" sz="2000" dirty="0">
                <a:solidFill>
                  <a:srgbClr val="D8117D"/>
                </a:solidFill>
                <a:latin typeface="Arial" charset="0"/>
                <a:ea typeface="Arial" charset="0"/>
                <a:cs typeface="Arial" charset="0"/>
              </a:rPr>
              <a:t>	</a:t>
            </a:r>
            <a:r>
              <a:rPr lang="en-US" sz="2000" dirty="0">
                <a:solidFill>
                  <a:srgbClr val="FF0000"/>
                </a:solidFill>
                <a:latin typeface="Arial" charset="0"/>
                <a:ea typeface="Arial" charset="0"/>
                <a:cs typeface="Arial" charset="0"/>
              </a:rPr>
              <a:t>Potential information to address - How will you evaluate the success of your diabetes prevention strategy? </a:t>
            </a:r>
          </a:p>
          <a:p>
            <a:pPr marL="973138" indent="-973138"/>
            <a:endParaRPr lang="en-US" sz="2000" dirty="0">
              <a:solidFill>
                <a:srgbClr val="FF0000"/>
              </a:solidFill>
              <a:latin typeface="Arial" charset="0"/>
              <a:ea typeface="Arial" charset="0"/>
              <a:cs typeface="Arial" charset="0"/>
            </a:endParaRPr>
          </a:p>
          <a:p>
            <a:pPr marL="285750" lvl="0" indent="-285750">
              <a:buFont typeface="Arial" panose="020B0604020202020204" pitchFamily="34" charset="0"/>
              <a:buChar char="•"/>
            </a:pPr>
            <a:r>
              <a:rPr lang="en-US" sz="2000" b="1" dirty="0">
                <a:latin typeface="Arial" charset="0"/>
                <a:ea typeface="Arial" charset="0"/>
                <a:cs typeface="Arial" charset="0"/>
              </a:rPr>
              <a:t>Program launch date  </a:t>
            </a:r>
          </a:p>
          <a:p>
            <a:pPr marL="973138" lvl="0" indent="-973138"/>
            <a:r>
              <a:rPr lang="en-US" sz="2000" dirty="0">
                <a:solidFill>
                  <a:srgbClr val="D8117D"/>
                </a:solidFill>
                <a:latin typeface="Arial" charset="0"/>
                <a:ea typeface="Arial" charset="0"/>
                <a:cs typeface="Arial" charset="0"/>
              </a:rPr>
              <a:t>	</a:t>
            </a:r>
            <a:r>
              <a:rPr lang="en-US" sz="2000" dirty="0">
                <a:solidFill>
                  <a:srgbClr val="FF0000"/>
                </a:solidFill>
                <a:latin typeface="Arial" charset="0"/>
                <a:ea typeface="Arial" charset="0"/>
                <a:cs typeface="Arial" charset="0"/>
              </a:rPr>
              <a:t>Potential information to address - When will you roll out the program? How much time is needed to set it up?</a:t>
            </a:r>
            <a:r>
              <a:rPr lang="en-US" sz="2000" dirty="0">
                <a:solidFill>
                  <a:srgbClr val="333333"/>
                </a:solidFill>
                <a:latin typeface="Arial" charset="0"/>
                <a:ea typeface="Arial" charset="0"/>
                <a:cs typeface="Arial" charset="0"/>
              </a:rPr>
              <a:t>    </a:t>
            </a:r>
            <a:endParaRPr lang="en-US" sz="2000" dirty="0">
              <a:solidFill>
                <a:srgbClr val="D8117D"/>
              </a:solidFill>
              <a:latin typeface="Arial" charset="0"/>
              <a:ea typeface="Arial" charset="0"/>
              <a:cs typeface="Arial" charset="0"/>
            </a:endParaRPr>
          </a:p>
        </p:txBody>
      </p:sp>
    </p:spTree>
    <p:extLst>
      <p:ext uri="{BB962C8B-B14F-4D97-AF65-F5344CB8AC3E}">
        <p14:creationId xmlns:p14="http://schemas.microsoft.com/office/powerpoint/2010/main" val="820041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sitting at a table&#10;&#10;Description automatically generated">
            <a:extLst>
              <a:ext uri="{FF2B5EF4-FFF2-40B4-BE49-F238E27FC236}">
                <a16:creationId xmlns:a16="http://schemas.microsoft.com/office/drawing/2014/main" id="{460A21FA-B677-447D-87A0-6A8C33AFE676}"/>
              </a:ext>
            </a:extLst>
          </p:cNvPr>
          <p:cNvPicPr>
            <a:picLocks noChangeAspect="1"/>
          </p:cNvPicPr>
          <p:nvPr/>
        </p:nvPicPr>
        <p:blipFill rotWithShape="1">
          <a:blip r:embed="rId2">
            <a:alphaModFix/>
            <a:duotone>
              <a:schemeClr val="accent5">
                <a:shade val="45000"/>
                <a:satMod val="135000"/>
              </a:schemeClr>
              <a:prstClr val="white"/>
            </a:duotone>
            <a:extLst>
              <a:ext uri="{BEBA8EAE-BF5A-486C-A8C5-ECC9F3942E4B}">
                <a14:imgProps xmlns:a14="http://schemas.microsoft.com/office/drawing/2010/main">
                  <a14:imgLayer r:embed="rId3">
                    <a14:imgEffect>
                      <a14:saturation sat="147000"/>
                    </a14:imgEffect>
                  </a14:imgLayer>
                </a14:imgProps>
              </a:ext>
            </a:extLst>
          </a:blip>
          <a:srcRect b="15730"/>
          <a:stretch/>
        </p:blipFill>
        <p:spPr>
          <a:xfrm>
            <a:off x="-71697" y="0"/>
            <a:ext cx="12191980" cy="6857990"/>
          </a:xfrm>
          <a:prstGeom prst="rect">
            <a:avLst/>
          </a:prstGeom>
          <a:solidFill>
            <a:schemeClr val="bg1"/>
          </a:solidFill>
          <a:effectLst>
            <a:outerShdw sx="1000" sy="1000" algn="ctr" rotWithShape="0">
              <a:srgbClr val="000000"/>
            </a:outerShdw>
          </a:effectLst>
        </p:spPr>
      </p:pic>
      <p:sp>
        <p:nvSpPr>
          <p:cNvPr id="2" name="Slide Number Placeholder 1">
            <a:extLst>
              <a:ext uri="{FF2B5EF4-FFF2-40B4-BE49-F238E27FC236}">
                <a16:creationId xmlns:a16="http://schemas.microsoft.com/office/drawing/2014/main" id="{ED3DA900-90AA-481B-B287-9439AE7C5C4B}"/>
              </a:ext>
            </a:extLst>
          </p:cNvPr>
          <p:cNvSpPr>
            <a:spLocks noGrp="1"/>
          </p:cNvSpPr>
          <p:nvPr>
            <p:ph type="sldNum" sz="quarter" idx="12"/>
          </p:nvPr>
        </p:nvSpPr>
        <p:spPr>
          <a:xfrm>
            <a:off x="8610600" y="6356350"/>
            <a:ext cx="2743200" cy="365125"/>
          </a:xfrm>
        </p:spPr>
        <p:txBody>
          <a:bodyPr>
            <a:normAutofit/>
          </a:bodyPr>
          <a:lstStyle/>
          <a:p>
            <a:pPr>
              <a:spcAft>
                <a:spcPts val="600"/>
              </a:spcAft>
            </a:pPr>
            <a:fld id="{9D6E87CA-F547-724C-A263-8E8C276D3AF7}" type="slidenum">
              <a:rPr lang="en-US">
                <a:solidFill>
                  <a:srgbClr val="FFFFFF"/>
                </a:solidFill>
              </a:rPr>
              <a:pPr>
                <a:spcAft>
                  <a:spcPts val="600"/>
                </a:spcAft>
              </a:pPr>
              <a:t>16</a:t>
            </a:fld>
            <a:endParaRPr lang="en-US">
              <a:solidFill>
                <a:srgbClr val="FFFFFF"/>
              </a:solidFill>
            </a:endParaRPr>
          </a:p>
        </p:txBody>
      </p:sp>
      <p:sp>
        <p:nvSpPr>
          <p:cNvPr id="5" name="Rectangle 4">
            <a:extLst>
              <a:ext uri="{FF2B5EF4-FFF2-40B4-BE49-F238E27FC236}">
                <a16:creationId xmlns:a16="http://schemas.microsoft.com/office/drawing/2014/main" id="{C1DDCB17-0AF1-4CC4-A4D6-DC14F13949F6}"/>
              </a:ext>
            </a:extLst>
          </p:cNvPr>
          <p:cNvSpPr/>
          <p:nvPr/>
        </p:nvSpPr>
        <p:spPr>
          <a:xfrm>
            <a:off x="974656" y="3715061"/>
            <a:ext cx="10862342" cy="707886"/>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Now is the time to focus on prevention</a:t>
            </a:r>
            <a:endParaRPr kumimoji="0" lang="en-US" sz="40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038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DA4D-5EDA-4708-942D-83CDF56B55B8}"/>
              </a:ext>
            </a:extLst>
          </p:cNvPr>
          <p:cNvSpPr txBox="1">
            <a:spLocks/>
          </p:cNvSpPr>
          <p:nvPr/>
        </p:nvSpPr>
        <p:spPr>
          <a:xfrm>
            <a:off x="685462" y="481046"/>
            <a:ext cx="10515600" cy="8376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charset="0"/>
                <a:ea typeface="Arial" charset="0"/>
                <a:cs typeface="Arial" charset="0"/>
              </a:rPr>
              <a:t>References</a:t>
            </a:r>
          </a:p>
        </p:txBody>
      </p:sp>
      <p:sp>
        <p:nvSpPr>
          <p:cNvPr id="3" name="TextBox 2">
            <a:extLst>
              <a:ext uri="{FF2B5EF4-FFF2-40B4-BE49-F238E27FC236}">
                <a16:creationId xmlns:a16="http://schemas.microsoft.com/office/drawing/2014/main" id="{2C6DF9C9-F70E-4FA3-A6A0-97FD771B4A1D}"/>
              </a:ext>
            </a:extLst>
          </p:cNvPr>
          <p:cNvSpPr txBox="1"/>
          <p:nvPr/>
        </p:nvSpPr>
        <p:spPr>
          <a:xfrm>
            <a:off x="685462" y="1645119"/>
            <a:ext cx="10211025" cy="3862596"/>
          </a:xfrm>
          <a:prstGeom prst="rect">
            <a:avLst/>
          </a:prstGeom>
          <a:noFill/>
        </p:spPr>
        <p:txBody>
          <a:bodyPr wrap="square" rtlCol="0" anchor="t">
            <a:spAutoFit/>
          </a:bodyPr>
          <a:lstStyle/>
          <a:p>
            <a:pPr marL="228600" lvl="0" indent="-228600">
              <a:buFont typeface="+mj-lt"/>
              <a:buAutoNum type="arabicPeriod"/>
            </a:pPr>
            <a:r>
              <a:rPr lang="en-US" dirty="0">
                <a:solidFill>
                  <a:srgbClr val="333333"/>
                </a:solidFill>
                <a:latin typeface="Arial" panose="020B0604020202020204" pitchFamily="34" charset="0"/>
                <a:cs typeface="Arial" panose="020B0604020202020204" pitchFamily="34" charset="0"/>
              </a:rPr>
              <a:t>Centers for Disease Control and Prevention, National Diabetes Statistics Report, 2017 Estimates of Diabetes and Its Burden in the United States. Atlanta GA 2017 </a:t>
            </a:r>
            <a:r>
              <a:rPr lang="en-US" dirty="0">
                <a:solidFill>
                  <a:srgbClr val="1AA6DE"/>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https://www.cdc.gov/diabetes/pdfs/data/statistics/national-diabetes-statistics-report.pdf</a:t>
            </a:r>
            <a:endParaRPr lang="en-US" dirty="0">
              <a:solidFill>
                <a:srgbClr val="1AA6DE"/>
              </a:solidFill>
              <a:latin typeface="Arial" panose="020B0604020202020204" pitchFamily="34" charset="0"/>
              <a:cs typeface="Arial" panose="020B0604020202020204" pitchFamily="34" charset="0"/>
            </a:endParaRPr>
          </a:p>
          <a:p>
            <a:pPr marL="228600" lvl="0" indent="-228600">
              <a:buFont typeface="+mj-lt"/>
              <a:buAutoNum type="arabicPeriod"/>
            </a:pPr>
            <a:endParaRPr lang="en-US" dirty="0">
              <a:solidFill>
                <a:srgbClr val="333333"/>
              </a:solidFill>
              <a:latin typeface="Arial" panose="020B0604020202020204" pitchFamily="34" charset="0"/>
              <a:cs typeface="Arial" panose="020B0604020202020204" pitchFamily="34" charset="0"/>
            </a:endParaRPr>
          </a:p>
          <a:p>
            <a:pPr marL="228600" indent="-228600">
              <a:buFont typeface="+mj-lt"/>
              <a:buAutoNum type="arabicPeriod"/>
            </a:pPr>
            <a:r>
              <a:rPr lang="en-US" dirty="0">
                <a:solidFill>
                  <a:srgbClr val="333333"/>
                </a:solidFill>
                <a:latin typeface="Arial" panose="020B0604020202020204" pitchFamily="34" charset="0"/>
                <a:cs typeface="Arial" panose="020B0604020202020204" pitchFamily="34" charset="0"/>
              </a:rPr>
              <a:t>American Diabetes Association. "Economic costs of diabetes in the US in 2017." Diabetes care 41.5 (2018): 917-928.</a:t>
            </a:r>
          </a:p>
          <a:p>
            <a:pPr marL="228600" indent="-228600">
              <a:buFont typeface="+mj-lt"/>
              <a:buAutoNum type="arabicPeriod"/>
            </a:pPr>
            <a:endParaRPr lang="en-US" dirty="0">
              <a:solidFill>
                <a:srgbClr val="333333"/>
              </a:solidFill>
              <a:latin typeface="Arial" panose="020B0604020202020204" pitchFamily="34" charset="0"/>
              <a:cs typeface="Arial" panose="020B0604020202020204" pitchFamily="34" charset="0"/>
            </a:endParaRPr>
          </a:p>
          <a:p>
            <a:pPr marL="228600" indent="-228600">
              <a:buFont typeface="+mj-lt"/>
              <a:buAutoNum type="arabicPeriod"/>
            </a:pPr>
            <a:r>
              <a:rPr lang="en-US" dirty="0">
                <a:solidFill>
                  <a:srgbClr val="333333"/>
                </a:solidFill>
                <a:latin typeface="Arial" panose="020B0604020202020204" pitchFamily="34" charset="0"/>
                <a:cs typeface="Arial" panose="020B0604020202020204" pitchFamily="34" charset="0"/>
              </a:rPr>
              <a:t>Dall, Timothy M., et al. "Value of lifestyle intervention to prevent diabetes and sequelae." American journal of preventive medicine 48.3 (2015): 271-280.</a:t>
            </a:r>
          </a:p>
          <a:p>
            <a:pPr marL="228600" indent="-228600">
              <a:buFont typeface="+mj-lt"/>
              <a:buAutoNum type="arabicPeriod"/>
            </a:pPr>
            <a:endParaRPr lang="en-US" dirty="0">
              <a:solidFill>
                <a:srgbClr val="333333"/>
              </a:solidFill>
              <a:latin typeface="Arial" panose="020B0604020202020204" pitchFamily="34" charset="0"/>
              <a:cs typeface="Arial" panose="020B0604020202020204" pitchFamily="34" charset="0"/>
            </a:endParaRPr>
          </a:p>
          <a:p>
            <a:pPr marL="228600" indent="-228600">
              <a:buFont typeface="+mj-lt"/>
              <a:buAutoNum type="arabicPeriod"/>
            </a:pPr>
            <a:r>
              <a:rPr lang="en-US" dirty="0">
                <a:solidFill>
                  <a:srgbClr val="333333"/>
                </a:solidFill>
                <a:latin typeface="Arial" panose="020B0604020202020204" pitchFamily="34" charset="0"/>
                <a:cs typeface="Arial" panose="020B0604020202020204" pitchFamily="34" charset="0"/>
              </a:rPr>
              <a:t>Khan, Tamkeen, Stavros </a:t>
            </a:r>
            <a:r>
              <a:rPr lang="en-US" dirty="0" err="1">
                <a:solidFill>
                  <a:srgbClr val="333333"/>
                </a:solidFill>
                <a:latin typeface="Arial" panose="020B0604020202020204" pitchFamily="34" charset="0"/>
                <a:cs typeface="Arial" panose="020B0604020202020204" pitchFamily="34" charset="0"/>
              </a:rPr>
              <a:t>Tsipas</a:t>
            </a:r>
            <a:r>
              <a:rPr lang="en-US" dirty="0">
                <a:solidFill>
                  <a:srgbClr val="333333"/>
                </a:solidFill>
                <a:latin typeface="Arial" panose="020B0604020202020204" pitchFamily="34" charset="0"/>
                <a:cs typeface="Arial" panose="020B0604020202020204" pitchFamily="34" charset="0"/>
              </a:rPr>
              <a:t>, and Gregory Wozniak. "Medical care expenditures for individuals with prediabetes: the potential cost savings in reducing the risk of developing diabetes." Population health management 20.5 (2017): 389-396.</a:t>
            </a:r>
          </a:p>
          <a:p>
            <a:endParaRPr lang="en-US" sz="11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713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idx="4294967295"/>
          </p:nvPr>
        </p:nvSpPr>
        <p:spPr>
          <a:xfrm>
            <a:off x="0" y="3484660"/>
            <a:ext cx="9750391" cy="1076864"/>
          </a:xfrm>
        </p:spPr>
        <p:txBody>
          <a:bodyPr>
            <a:normAutofit/>
          </a:bodyPr>
          <a:lstStyle/>
          <a:p>
            <a:pPr algn="ctr"/>
            <a:r>
              <a:rPr lang="en-US" sz="4000" dirty="0">
                <a:solidFill>
                  <a:schemeClr val="bg1"/>
                </a:solidFill>
                <a:latin typeface="Arial" charset="0"/>
                <a:ea typeface="Arial" charset="0"/>
                <a:cs typeface="Arial" charset="0"/>
              </a:rPr>
              <a:t>Targeted wellness for diabetes prevention</a:t>
            </a:r>
          </a:p>
        </p:txBody>
      </p:sp>
      <p:sp>
        <p:nvSpPr>
          <p:cNvPr id="3" name="TextBox 2"/>
          <p:cNvSpPr txBox="1"/>
          <p:nvPr/>
        </p:nvSpPr>
        <p:spPr>
          <a:xfrm>
            <a:off x="10312842" y="3686093"/>
            <a:ext cx="1280160" cy="646331"/>
          </a:xfrm>
          <a:prstGeom prst="rect">
            <a:avLst/>
          </a:prstGeom>
          <a:noFill/>
        </p:spPr>
        <p:txBody>
          <a:bodyPr wrap="square" rtlCol="0">
            <a:spAutoFit/>
          </a:bodyPr>
          <a:lstStyle/>
          <a:p>
            <a:pPr algn="ctr"/>
            <a:r>
              <a:rPr lang="en-US" dirty="0">
                <a:solidFill>
                  <a:srgbClr val="FF0000"/>
                </a:solidFill>
              </a:rPr>
              <a:t>ADD YOUR LOGO HERE</a:t>
            </a:r>
          </a:p>
        </p:txBody>
      </p:sp>
      <p:sp>
        <p:nvSpPr>
          <p:cNvPr id="5" name="Title 1"/>
          <p:cNvSpPr txBox="1">
            <a:spLocks/>
          </p:cNvSpPr>
          <p:nvPr/>
        </p:nvSpPr>
        <p:spPr>
          <a:xfrm>
            <a:off x="0" y="4409426"/>
            <a:ext cx="9750391" cy="5764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charset="0"/>
                <a:ea typeface="Arial" charset="0"/>
                <a:cs typeface="Arial" charset="0"/>
              </a:rPr>
              <a:t>What we can do to help our team and our bottom line</a:t>
            </a:r>
          </a:p>
        </p:txBody>
      </p:sp>
      <p:sp>
        <p:nvSpPr>
          <p:cNvPr id="2" name="TextBox 1">
            <a:extLst>
              <a:ext uri="{FF2B5EF4-FFF2-40B4-BE49-F238E27FC236}">
                <a16:creationId xmlns:a16="http://schemas.microsoft.com/office/drawing/2014/main" id="{B9B63BDF-15D1-4B36-BDDB-44BB1FABA709}"/>
              </a:ext>
            </a:extLst>
          </p:cNvPr>
          <p:cNvSpPr txBox="1"/>
          <p:nvPr/>
        </p:nvSpPr>
        <p:spPr>
          <a:xfrm>
            <a:off x="5247861" y="6301409"/>
            <a:ext cx="6855097" cy="369332"/>
          </a:xfrm>
          <a:prstGeom prst="rect">
            <a:avLst/>
          </a:prstGeom>
          <a:noFill/>
        </p:spPr>
        <p:txBody>
          <a:bodyPr wrap="square" rtlCol="0">
            <a:spAutoFit/>
          </a:bodyPr>
          <a:lstStyle/>
          <a:p>
            <a:pPr algn="r"/>
            <a:r>
              <a:rPr lang="en-US" dirty="0">
                <a:solidFill>
                  <a:srgbClr val="FF0000"/>
                </a:solidFill>
              </a:rPr>
              <a:t>{Leverage your organization’s PowerPoint template} </a:t>
            </a:r>
          </a:p>
        </p:txBody>
      </p:sp>
    </p:spTree>
    <p:extLst>
      <p:ext uri="{BB962C8B-B14F-4D97-AF65-F5344CB8AC3E}">
        <p14:creationId xmlns:p14="http://schemas.microsoft.com/office/powerpoint/2010/main" val="1377184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sitting at a table&#10;&#10;Description automatically generated">
            <a:extLst>
              <a:ext uri="{FF2B5EF4-FFF2-40B4-BE49-F238E27FC236}">
                <a16:creationId xmlns:a16="http://schemas.microsoft.com/office/drawing/2014/main" id="{DF3C2A9C-1EF0-481D-8597-2F808D45A3EC}"/>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a:ext>
            </a:extLst>
          </a:blip>
          <a:srcRect t="20272" b="6913"/>
          <a:stretch/>
        </p:blipFill>
        <p:spPr>
          <a:xfrm>
            <a:off x="20" y="10"/>
            <a:ext cx="12191980" cy="6857990"/>
          </a:xfrm>
          <a:prstGeom prst="rect">
            <a:avLst/>
          </a:prstGeom>
        </p:spPr>
      </p:pic>
      <p:sp>
        <p:nvSpPr>
          <p:cNvPr id="4" name="Title 8">
            <a:extLst>
              <a:ext uri="{FF2B5EF4-FFF2-40B4-BE49-F238E27FC236}">
                <a16:creationId xmlns:a16="http://schemas.microsoft.com/office/drawing/2014/main" id="{C5E2649B-281F-4108-86A2-10B74A1B4AAC}"/>
              </a:ext>
            </a:extLst>
          </p:cNvPr>
          <p:cNvSpPr txBox="1">
            <a:spLocks/>
          </p:cNvSpPr>
          <p:nvPr/>
        </p:nvSpPr>
        <p:spPr>
          <a:xfrm>
            <a:off x="367672" y="2582779"/>
            <a:ext cx="11114425" cy="44584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br>
            <a:br>
              <a:rPr lang="en-US" dirty="0"/>
            </a:br>
            <a:r>
              <a:rPr lang="en-US" sz="4000" b="1" dirty="0">
                <a:latin typeface="Arial" panose="020B0604020202020204" pitchFamily="34" charset="0"/>
                <a:cs typeface="Arial" panose="020B0604020202020204" pitchFamily="34" charset="0"/>
              </a:rPr>
              <a:t>Preventing Type 2 Diabetes</a:t>
            </a:r>
            <a:br>
              <a:rPr lang="en-US" sz="5333" b="1" i="1" dirty="0"/>
            </a:br>
            <a:br>
              <a:rPr lang="en-US" dirty="0"/>
            </a:br>
            <a:br>
              <a:rPr lang="en-US" dirty="0"/>
            </a:br>
            <a:endParaRPr lang="en-US" dirty="0"/>
          </a:p>
        </p:txBody>
      </p:sp>
    </p:spTree>
    <p:extLst>
      <p:ext uri="{BB962C8B-B14F-4D97-AF65-F5344CB8AC3E}">
        <p14:creationId xmlns:p14="http://schemas.microsoft.com/office/powerpoint/2010/main" val="1230129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E675A-9670-47E7-9888-391DEAAD5444}"/>
              </a:ext>
            </a:extLst>
          </p:cNvPr>
          <p:cNvSpPr txBox="1">
            <a:spLocks/>
          </p:cNvSpPr>
          <p:nvPr/>
        </p:nvSpPr>
        <p:spPr>
          <a:xfrm>
            <a:off x="414528" y="414529"/>
            <a:ext cx="10592373" cy="1107996"/>
          </a:xfrm>
          <a:prstGeom prst="rect">
            <a:avLst/>
          </a:prstGeom>
        </p:spPr>
        <p:txBody>
          <a:bodyPr wrap="square">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panose="020B0604020202020204" pitchFamily="34" charset="0"/>
                <a:cs typeface="Arial" panose="020B0604020202020204" pitchFamily="34" charset="0"/>
              </a:rPr>
              <a:t>Preventing type 2 diabetes: It begins with identifying </a:t>
            </a:r>
            <a:br>
              <a:rPr lang="en-US" sz="2800" dirty="0">
                <a:solidFill>
                  <a:srgbClr val="1AA6DE"/>
                </a:solidFill>
                <a:latin typeface="Arial" panose="020B0604020202020204" pitchFamily="34" charset="0"/>
                <a:cs typeface="Arial" panose="020B0604020202020204" pitchFamily="34" charset="0"/>
              </a:rPr>
            </a:br>
            <a:r>
              <a:rPr lang="en-US" sz="2800" dirty="0">
                <a:solidFill>
                  <a:srgbClr val="1AA6DE"/>
                </a:solidFill>
                <a:latin typeface="Arial" panose="020B0604020202020204" pitchFamily="34" charset="0"/>
                <a:cs typeface="Arial" panose="020B0604020202020204" pitchFamily="34" charset="0"/>
              </a:rPr>
              <a:t>employees at risk </a:t>
            </a:r>
            <a:endParaRPr lang="en-US" sz="2800" strike="sngStrike" dirty="0">
              <a:solidFill>
                <a:srgbClr val="1AA6D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86E3327-F32E-4F81-9F18-21AC42DAAB99}"/>
              </a:ext>
            </a:extLst>
          </p:cNvPr>
          <p:cNvPicPr>
            <a:picLocks noChangeAspect="1"/>
          </p:cNvPicPr>
          <p:nvPr/>
        </p:nvPicPr>
        <p:blipFill rotWithShape="1">
          <a:blip r:embed="rId3">
            <a:extLst>
              <a:ext uri="{28A0092B-C50C-407E-A947-70E740481C1C}">
                <a14:useLocalDpi xmlns:a14="http://schemas.microsoft.com/office/drawing/2010/main"/>
              </a:ext>
            </a:extLst>
          </a:blip>
          <a:srcRect t="-1"/>
          <a:stretch/>
        </p:blipFill>
        <p:spPr>
          <a:xfrm>
            <a:off x="224220" y="1398178"/>
            <a:ext cx="9468487" cy="4825595"/>
          </a:xfrm>
          <a:prstGeom prst="rect">
            <a:avLst/>
          </a:prstGeom>
        </p:spPr>
      </p:pic>
      <p:sp>
        <p:nvSpPr>
          <p:cNvPr id="4" name="Rectangle 3">
            <a:extLst>
              <a:ext uri="{FF2B5EF4-FFF2-40B4-BE49-F238E27FC236}">
                <a16:creationId xmlns:a16="http://schemas.microsoft.com/office/drawing/2014/main" id="{926509AD-A5E5-4147-929D-9DA51F9252B3}"/>
              </a:ext>
            </a:extLst>
          </p:cNvPr>
          <p:cNvSpPr/>
          <p:nvPr/>
        </p:nvSpPr>
        <p:spPr>
          <a:xfrm>
            <a:off x="9811996" y="3092361"/>
            <a:ext cx="2094690" cy="2471980"/>
          </a:xfrm>
          <a:prstGeom prst="rect">
            <a:avLst/>
          </a:prstGeom>
          <a:ln>
            <a:solidFill>
              <a:srgbClr val="1AA6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FF0000"/>
                </a:solidFill>
                <a:latin typeface="Arial" panose="020B0604020202020204" pitchFamily="34" charset="0"/>
                <a:cs typeface="Arial" panose="020B0604020202020204" pitchFamily="34" charset="0"/>
              </a:rPr>
              <a:t>Insert text here specific to your organization (examples in notes below)</a:t>
            </a:r>
          </a:p>
        </p:txBody>
      </p:sp>
      <p:sp>
        <p:nvSpPr>
          <p:cNvPr id="5" name="Rectangle 4">
            <a:extLst>
              <a:ext uri="{FF2B5EF4-FFF2-40B4-BE49-F238E27FC236}">
                <a16:creationId xmlns:a16="http://schemas.microsoft.com/office/drawing/2014/main" id="{75B71A81-22F3-4258-9DC7-145862DE5AF4}"/>
              </a:ext>
            </a:extLst>
          </p:cNvPr>
          <p:cNvSpPr/>
          <p:nvPr/>
        </p:nvSpPr>
        <p:spPr>
          <a:xfrm>
            <a:off x="224220" y="2700878"/>
            <a:ext cx="9468487" cy="3079070"/>
          </a:xfrm>
          <a:prstGeom prst="rect">
            <a:avLst/>
          </a:prstGeom>
          <a:solidFill>
            <a:srgbClr val="00B0F0">
              <a:alpha val="66000"/>
            </a:srgbClr>
          </a:solidFill>
          <a:ln>
            <a:solidFill>
              <a:srgbClr val="1AA6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200"/>
              </a:spcAft>
              <a:buClr>
                <a:srgbClr val="333333"/>
              </a:buClr>
              <a:buFont typeface="Arial" charset="0"/>
              <a:buChar char="•"/>
            </a:pPr>
            <a:endParaRPr lang="en-US" baseline="30000" dirty="0">
              <a:highlight>
                <a:srgbClr val="1AA6DE"/>
              </a:highlight>
              <a:latin typeface="Arial" charset="0"/>
              <a:cs typeface="Arial" charset="0"/>
            </a:endParaRPr>
          </a:p>
        </p:txBody>
      </p:sp>
      <p:sp>
        <p:nvSpPr>
          <p:cNvPr id="9" name="Oval 6">
            <a:extLst>
              <a:ext uri="{FF2B5EF4-FFF2-40B4-BE49-F238E27FC236}">
                <a16:creationId xmlns:a16="http://schemas.microsoft.com/office/drawing/2014/main" id="{6F87B52C-7F95-43A2-BE0F-BEE0EF006EB1}"/>
              </a:ext>
            </a:extLst>
          </p:cNvPr>
          <p:cNvSpPr/>
          <p:nvPr/>
        </p:nvSpPr>
        <p:spPr>
          <a:xfrm>
            <a:off x="1390855" y="3396889"/>
            <a:ext cx="7021442" cy="4346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none" lIns="0" tIns="0" rIns="0" bIns="0" numCol="1" spcCol="1270" anchor="ctr" anchorCtr="0">
            <a:noAutofit/>
          </a:bodyPr>
          <a:lstStyle/>
          <a:p>
            <a:pPr algn="ctr" defTabSz="2607668">
              <a:lnSpc>
                <a:spcPts val="2000"/>
              </a:lnSpc>
              <a:spcBef>
                <a:spcPct val="0"/>
              </a:spcBef>
              <a:spcAft>
                <a:spcPct val="35000"/>
              </a:spcAft>
              <a:defRPr/>
            </a:pPr>
            <a:r>
              <a:rPr lang="en-US" sz="3800" b="1" dirty="0">
                <a:solidFill>
                  <a:schemeClr val="bg1"/>
                </a:solidFill>
                <a:latin typeface="Arial" panose="020B0604020202020204" pitchFamily="34" charset="0"/>
                <a:cs typeface="Arial" panose="020B0604020202020204" pitchFamily="34" charset="0"/>
              </a:rPr>
              <a:t>84 MILLION ADULTS</a:t>
            </a:r>
            <a:endParaRPr lang="en-US" sz="3800" dirty="0">
              <a:solidFill>
                <a:schemeClr val="bg1"/>
              </a:solidFill>
              <a:latin typeface="Arial" panose="020B0604020202020204" pitchFamily="34" charset="0"/>
              <a:cs typeface="Arial" panose="020B0604020202020204" pitchFamily="34" charset="0"/>
            </a:endParaRPr>
          </a:p>
          <a:p>
            <a:pPr algn="ctr" defTabSz="2607668">
              <a:lnSpc>
                <a:spcPts val="2000"/>
              </a:lnSpc>
              <a:spcBef>
                <a:spcPct val="0"/>
              </a:spcBef>
              <a:spcAft>
                <a:spcPct val="35000"/>
              </a:spcAft>
              <a:defRPr/>
            </a:pPr>
            <a:r>
              <a:rPr lang="en-US" sz="3800" b="1" dirty="0">
                <a:solidFill>
                  <a:schemeClr val="bg1"/>
                </a:solidFill>
                <a:latin typeface="Arial" panose="020B0604020202020204" pitchFamily="34" charset="0"/>
                <a:cs typeface="Arial" panose="020B0604020202020204" pitchFamily="34" charset="0"/>
              </a:rPr>
              <a:t>HAVE PREDIABETES</a:t>
            </a:r>
            <a:endParaRPr lang="en-US" sz="3800" baseline="30000" dirty="0">
              <a:solidFill>
                <a:schemeClr val="bg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81E6370-5428-4244-B100-4835F916D15A}"/>
              </a:ext>
            </a:extLst>
          </p:cNvPr>
          <p:cNvCxnSpPr>
            <a:cxnSpLocks/>
          </p:cNvCxnSpPr>
          <p:nvPr/>
        </p:nvCxnSpPr>
        <p:spPr>
          <a:xfrm flipH="1">
            <a:off x="2232290" y="4210069"/>
            <a:ext cx="515583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EE8C1DC-A1B1-4A83-9C86-E8927C1639F3}"/>
              </a:ext>
            </a:extLst>
          </p:cNvPr>
          <p:cNvSpPr txBox="1"/>
          <p:nvPr/>
        </p:nvSpPr>
        <p:spPr>
          <a:xfrm>
            <a:off x="2442799" y="4444014"/>
            <a:ext cx="5410283" cy="461665"/>
          </a:xfrm>
          <a:prstGeom prst="rect">
            <a:avLst/>
          </a:prstGeom>
          <a:noFill/>
        </p:spPr>
        <p:txBody>
          <a:bodyPr wrap="square" rtlCol="0">
            <a:spAutoFit/>
          </a:bodyPr>
          <a:lstStyle/>
          <a:p>
            <a:pPr defTabSz="609585">
              <a:defRPr/>
            </a:pPr>
            <a:r>
              <a:rPr lang="en-US" sz="2400" b="1" dirty="0">
                <a:solidFill>
                  <a:schemeClr val="bg1"/>
                </a:solidFill>
                <a:latin typeface="Arial" charset="0"/>
                <a:ea typeface="Arial" charset="0"/>
                <a:cs typeface="Arial" charset="0"/>
              </a:rPr>
              <a:t>1</a:t>
            </a:r>
            <a:r>
              <a:rPr lang="en-US" sz="2400" dirty="0">
                <a:solidFill>
                  <a:schemeClr val="bg1"/>
                </a:solidFill>
                <a:latin typeface="Arial" charset="0"/>
                <a:ea typeface="Arial" charset="0"/>
                <a:cs typeface="Arial" charset="0"/>
              </a:rPr>
              <a:t> IN </a:t>
            </a:r>
            <a:r>
              <a:rPr lang="en-US" sz="2400" b="1" dirty="0">
                <a:solidFill>
                  <a:schemeClr val="bg1"/>
                </a:solidFill>
                <a:latin typeface="Arial" charset="0"/>
                <a:ea typeface="Arial" charset="0"/>
                <a:cs typeface="Arial" charset="0"/>
              </a:rPr>
              <a:t>3 </a:t>
            </a:r>
            <a:r>
              <a:rPr lang="en-US" sz="2400" dirty="0">
                <a:solidFill>
                  <a:schemeClr val="bg1"/>
                </a:solidFill>
                <a:latin typeface="Arial" charset="0"/>
                <a:ea typeface="Arial" charset="0"/>
                <a:cs typeface="Arial" charset="0"/>
              </a:rPr>
              <a:t>ADULTS HAVE PREDIABETES</a:t>
            </a:r>
            <a:endParaRPr lang="en-US" sz="2400" baseline="30000" dirty="0">
              <a:solidFill>
                <a:schemeClr val="bg1"/>
              </a:solidFill>
              <a:latin typeface="Arial" charset="0"/>
              <a:ea typeface="Arial" charset="0"/>
              <a:cs typeface="Arial" charset="0"/>
            </a:endParaRPr>
          </a:p>
        </p:txBody>
      </p:sp>
      <p:sp>
        <p:nvSpPr>
          <p:cNvPr id="12" name="TextBox 11">
            <a:extLst>
              <a:ext uri="{FF2B5EF4-FFF2-40B4-BE49-F238E27FC236}">
                <a16:creationId xmlns:a16="http://schemas.microsoft.com/office/drawing/2014/main" id="{D277CC77-1D05-4CFE-860D-4B256A9007BF}"/>
              </a:ext>
            </a:extLst>
          </p:cNvPr>
          <p:cNvSpPr txBox="1"/>
          <p:nvPr/>
        </p:nvSpPr>
        <p:spPr>
          <a:xfrm>
            <a:off x="1585636" y="5097877"/>
            <a:ext cx="6524744" cy="707886"/>
          </a:xfrm>
          <a:prstGeom prst="rect">
            <a:avLst/>
          </a:prstGeom>
          <a:noFill/>
        </p:spPr>
        <p:txBody>
          <a:bodyPr wrap="square" rtlCol="0">
            <a:spAutoFit/>
          </a:bodyPr>
          <a:lstStyle/>
          <a:p>
            <a:pPr algn="ctr" defTabSz="609585">
              <a:defRPr/>
            </a:pPr>
            <a:r>
              <a:rPr lang="en-US" sz="2400" b="1" dirty="0">
                <a:solidFill>
                  <a:schemeClr val="bg1"/>
                </a:solidFill>
                <a:latin typeface="Arial" charset="0"/>
                <a:ea typeface="Arial" charset="0"/>
                <a:cs typeface="Arial" charset="0"/>
              </a:rPr>
              <a:t>9</a:t>
            </a:r>
            <a:r>
              <a:rPr lang="en-US" sz="2400" dirty="0">
                <a:solidFill>
                  <a:schemeClr val="bg1"/>
                </a:solidFill>
                <a:latin typeface="Arial" charset="0"/>
                <a:ea typeface="Arial" charset="0"/>
                <a:cs typeface="Arial" charset="0"/>
              </a:rPr>
              <a:t> OF </a:t>
            </a:r>
            <a:r>
              <a:rPr lang="en-US" sz="2400" b="1" dirty="0">
                <a:solidFill>
                  <a:schemeClr val="bg1"/>
                </a:solidFill>
                <a:latin typeface="Arial" charset="0"/>
                <a:ea typeface="Arial" charset="0"/>
                <a:cs typeface="Arial" charset="0"/>
              </a:rPr>
              <a:t>10 </a:t>
            </a:r>
            <a:r>
              <a:rPr lang="en-US" sz="2400" dirty="0">
                <a:solidFill>
                  <a:schemeClr val="bg1"/>
                </a:solidFill>
                <a:latin typeface="Arial" charset="0"/>
                <a:ea typeface="Arial" charset="0"/>
                <a:cs typeface="Arial" charset="0"/>
              </a:rPr>
              <a:t>DON'T KNOW IT </a:t>
            </a:r>
            <a:r>
              <a:rPr lang="en-US" sz="2400" baseline="30000" dirty="0">
                <a:solidFill>
                  <a:schemeClr val="bg1"/>
                </a:solidFill>
                <a:latin typeface="Arial" charset="0"/>
                <a:ea typeface="Arial" charset="0"/>
                <a:cs typeface="Arial" charset="0"/>
              </a:rPr>
              <a:t>1</a:t>
            </a:r>
            <a:endParaRPr lang="en-US" sz="2400" baseline="30000" dirty="0">
              <a:latin typeface="Arial" charset="0"/>
              <a:cs typeface="Arial" charset="0"/>
            </a:endParaRPr>
          </a:p>
          <a:p>
            <a:pPr algn="ctr" defTabSz="609585">
              <a:defRPr/>
            </a:pPr>
            <a:endParaRPr lang="en-US" sz="2400" baseline="30000" dirty="0">
              <a:solidFill>
                <a:schemeClr val="bg1"/>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A898445E-EB70-4FC7-8D62-F2EE90C3363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0855" y="4372326"/>
            <a:ext cx="1005729" cy="728074"/>
          </a:xfrm>
          <a:prstGeom prst="rect">
            <a:avLst/>
          </a:prstGeom>
        </p:spPr>
      </p:pic>
    </p:spTree>
    <p:extLst>
      <p:ext uri="{BB962C8B-B14F-4D97-AF65-F5344CB8AC3E}">
        <p14:creationId xmlns:p14="http://schemas.microsoft.com/office/powerpoint/2010/main" val="234138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3175" y="430797"/>
            <a:ext cx="11658825" cy="10453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FF0000"/>
                </a:solidFill>
                <a:latin typeface="Arial" charset="0"/>
                <a:ea typeface="Arial" charset="0"/>
                <a:cs typeface="Arial" charset="0"/>
              </a:rPr>
              <a:t>&lt;Organization Name&gt;</a:t>
            </a:r>
          </a:p>
          <a:p>
            <a:r>
              <a:rPr lang="en-US" sz="2800" dirty="0">
                <a:solidFill>
                  <a:srgbClr val="1AA6DE"/>
                </a:solidFill>
                <a:latin typeface="Arial" charset="0"/>
                <a:ea typeface="Arial" charset="0"/>
                <a:cs typeface="Arial" charset="0"/>
              </a:rPr>
              <a:t>Concern #1: Increased medical costs</a:t>
            </a:r>
          </a:p>
        </p:txBody>
      </p:sp>
      <p:sp>
        <p:nvSpPr>
          <p:cNvPr id="6" name="TextBox 5">
            <a:extLst>
              <a:ext uri="{FF2B5EF4-FFF2-40B4-BE49-F238E27FC236}">
                <a16:creationId xmlns:a16="http://schemas.microsoft.com/office/drawing/2014/main" id="{A2E77777-519A-4BB1-934F-D938C2F18200}"/>
              </a:ext>
            </a:extLst>
          </p:cNvPr>
          <p:cNvSpPr txBox="1"/>
          <p:nvPr/>
        </p:nvSpPr>
        <p:spPr>
          <a:xfrm>
            <a:off x="647074" y="1518417"/>
            <a:ext cx="10480472" cy="2708434"/>
          </a:xfrm>
          <a:prstGeom prst="rect">
            <a:avLst/>
          </a:prstGeom>
          <a:noFill/>
        </p:spPr>
        <p:txBody>
          <a:bodyPr wrap="square" rtlCol="0">
            <a:spAutoFit/>
          </a:bodyPr>
          <a:lstStyle/>
          <a:p>
            <a:pPr marL="342900" lvl="0" indent="-342900">
              <a:spcAft>
                <a:spcPts val="1200"/>
              </a:spcAft>
              <a:buClr>
                <a:srgbClr val="333333"/>
              </a:buClr>
              <a:buFont typeface="Arial" charset="0"/>
              <a:buChar char="•"/>
            </a:pPr>
            <a:r>
              <a:rPr lang="en-US" sz="2000" dirty="0">
                <a:latin typeface="Arial" charset="0"/>
                <a:ea typeface="Arial" charset="0"/>
                <a:cs typeface="Arial" charset="0"/>
              </a:rPr>
              <a:t>Diabetes causes $237 billion in direct medical costs</a:t>
            </a:r>
            <a:r>
              <a:rPr lang="en-US" sz="2000" baseline="30000" dirty="0">
                <a:latin typeface="Arial" charset="0"/>
                <a:cs typeface="Arial" charset="0"/>
              </a:rPr>
              <a:t>2</a:t>
            </a:r>
          </a:p>
          <a:p>
            <a:pPr marL="342900" indent="-342900">
              <a:spcAft>
                <a:spcPts val="1200"/>
              </a:spcAft>
              <a:buClr>
                <a:srgbClr val="333333"/>
              </a:buClr>
              <a:buFont typeface="Arial" charset="0"/>
              <a:buChar char="•"/>
            </a:pPr>
            <a:r>
              <a:rPr lang="en-US" sz="2000" dirty="0">
                <a:latin typeface="Arial" charset="0"/>
                <a:ea typeface="Arial" charset="0"/>
                <a:cs typeface="Arial" charset="0"/>
              </a:rPr>
              <a:t>People with diabetes have medical expenses that are approximately 2.3 times higher than those without diabetes</a:t>
            </a:r>
            <a:r>
              <a:rPr lang="en-US" sz="2000" baseline="30000" dirty="0">
                <a:latin typeface="Arial" charset="0"/>
                <a:ea typeface="Arial" charset="0"/>
                <a:cs typeface="Arial" charset="0"/>
              </a:rPr>
              <a:t>2</a:t>
            </a:r>
            <a:endParaRPr lang="en-US" sz="2000" dirty="0">
              <a:latin typeface="Arial" charset="0"/>
              <a:ea typeface="Arial" charset="0"/>
              <a:cs typeface="Arial" charset="0"/>
            </a:endParaRPr>
          </a:p>
          <a:p>
            <a:pPr marL="342900" indent="-342900">
              <a:spcAft>
                <a:spcPts val="1200"/>
              </a:spcAft>
              <a:buClr>
                <a:srgbClr val="333333"/>
              </a:buClr>
              <a:buFont typeface="Arial" charset="0"/>
              <a:buChar char="•"/>
            </a:pPr>
            <a:r>
              <a:rPr lang="en-US" sz="2000" dirty="0">
                <a:latin typeface="Arial" charset="0"/>
                <a:ea typeface="Arial" charset="0"/>
                <a:cs typeface="Arial" charset="0"/>
              </a:rPr>
              <a:t>In the United States general population, the average total medical expense incurred by people with diabetes is $16,750 per year, of which $9,600 is attributed to the disease</a:t>
            </a:r>
            <a:r>
              <a:rPr lang="en-US" sz="2000" baseline="30000" dirty="0">
                <a:latin typeface="Arial" charset="0"/>
                <a:cs typeface="Arial" charset="0"/>
              </a:rPr>
              <a:t>2</a:t>
            </a:r>
          </a:p>
          <a:p>
            <a:pPr marL="342900" lvl="0" indent="-342900">
              <a:spcAft>
                <a:spcPts val="1200"/>
              </a:spcAft>
              <a:buClr>
                <a:srgbClr val="333333"/>
              </a:buClr>
              <a:buFont typeface="Arial" charset="0"/>
              <a:buChar char="•"/>
            </a:pPr>
            <a:r>
              <a:rPr lang="en-US" sz="2000" dirty="0">
                <a:latin typeface="Arial" charset="0"/>
                <a:ea typeface="Arial" charset="0"/>
                <a:cs typeface="Arial" charset="0"/>
              </a:rPr>
              <a:t>Health care spending is roughly $2,700 more per year for employees who recently transitioned from prediabetes to type 2 diabetes</a:t>
            </a:r>
            <a:r>
              <a:rPr lang="en-US" sz="2000" baseline="30000" dirty="0">
                <a:latin typeface="Arial" charset="0"/>
                <a:cs typeface="Arial" charset="0"/>
              </a:rPr>
              <a:t>4</a:t>
            </a:r>
          </a:p>
        </p:txBody>
      </p:sp>
      <p:sp>
        <p:nvSpPr>
          <p:cNvPr id="7" name="TextBox 6">
            <a:extLst>
              <a:ext uri="{FF2B5EF4-FFF2-40B4-BE49-F238E27FC236}">
                <a16:creationId xmlns:a16="http://schemas.microsoft.com/office/drawing/2014/main" id="{5E698125-2856-4065-AD48-A0327D0AAFE6}"/>
              </a:ext>
            </a:extLst>
          </p:cNvPr>
          <p:cNvSpPr txBox="1"/>
          <p:nvPr/>
        </p:nvSpPr>
        <p:spPr>
          <a:xfrm>
            <a:off x="647074" y="4857060"/>
            <a:ext cx="10480472" cy="1015663"/>
          </a:xfrm>
          <a:prstGeom prst="rect">
            <a:avLst/>
          </a:prstGeom>
          <a:noFill/>
        </p:spPr>
        <p:txBody>
          <a:bodyPr wrap="square" rtlCol="0" anchor="t">
            <a:spAutoFit/>
          </a:bodyPr>
          <a:lstStyle/>
          <a:p>
            <a:r>
              <a:rPr lang="en-US" sz="2000" b="1" dirty="0">
                <a:solidFill>
                  <a:srgbClr val="1AA6DE"/>
                </a:solidFill>
                <a:latin typeface="Arial" charset="0"/>
                <a:ea typeface="Arial" charset="0"/>
                <a:cs typeface="Arial" charset="0"/>
              </a:rPr>
              <a:t>Takeaway: </a:t>
            </a:r>
          </a:p>
          <a:p>
            <a:pPr marL="342900" indent="-342900">
              <a:buFont typeface="Wingdings" panose="05000000000000000000" pitchFamily="2" charset="2"/>
              <a:buChar char="ü"/>
            </a:pPr>
            <a:r>
              <a:rPr lang="en-US" sz="2000" dirty="0">
                <a:solidFill>
                  <a:srgbClr val="1AA6DE"/>
                </a:solidFill>
                <a:latin typeface="Arial" charset="0"/>
                <a:ea typeface="Arial" charset="0"/>
                <a:cs typeface="Arial" charset="0"/>
              </a:rPr>
              <a:t>We can help control health insurance and workers’ compensation insurance costs by preventing type 2 diabetes.</a:t>
            </a:r>
          </a:p>
        </p:txBody>
      </p:sp>
    </p:spTree>
    <p:extLst>
      <p:ext uri="{BB962C8B-B14F-4D97-AF65-F5344CB8AC3E}">
        <p14:creationId xmlns:p14="http://schemas.microsoft.com/office/powerpoint/2010/main" val="135921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074" y="1518417"/>
            <a:ext cx="8668578" cy="3016210"/>
          </a:xfrm>
          <a:prstGeom prst="rect">
            <a:avLst/>
          </a:prstGeom>
          <a:noFill/>
        </p:spPr>
        <p:txBody>
          <a:bodyPr wrap="square" rtlCol="0">
            <a:spAutoFit/>
          </a:bodyPr>
          <a:lstStyle/>
          <a:p>
            <a:pPr>
              <a:spcAft>
                <a:spcPts val="1200"/>
              </a:spcAft>
            </a:pPr>
            <a:r>
              <a:rPr lang="en-US" sz="2000" dirty="0">
                <a:latin typeface="Arial" charset="0"/>
                <a:ea typeface="Arial" charset="0"/>
                <a:cs typeface="Arial" charset="0"/>
              </a:rPr>
              <a:t>Diabetes-related lost productivity costs the United States roughly $90 billion per year.</a:t>
            </a:r>
            <a:r>
              <a:rPr lang="en-US" sz="2000" baseline="30000" dirty="0">
                <a:latin typeface="Arial" charset="0"/>
                <a:ea typeface="Arial" charset="0"/>
                <a:cs typeface="Arial" charset="0"/>
              </a:rPr>
              <a:t>2</a:t>
            </a:r>
            <a:r>
              <a:rPr lang="en-US" sz="2000" dirty="0">
                <a:latin typeface="Arial" charset="0"/>
                <a:ea typeface="Arial" charset="0"/>
                <a:cs typeface="Arial" charset="0"/>
              </a:rPr>
              <a:t> Employers experience lost productivity in many forms including:</a:t>
            </a:r>
          </a:p>
          <a:p>
            <a:pPr marL="342900" lvl="0" indent="-342900">
              <a:spcAft>
                <a:spcPts val="1200"/>
              </a:spcAft>
              <a:buClr>
                <a:srgbClr val="333333"/>
              </a:buClr>
              <a:buFont typeface="Arial" charset="0"/>
              <a:buChar char="•"/>
            </a:pPr>
            <a:r>
              <a:rPr lang="en-US" sz="2000" b="1" dirty="0">
                <a:latin typeface="Arial" charset="0"/>
                <a:ea typeface="Arial" charset="0"/>
                <a:cs typeface="Arial" charset="0"/>
              </a:rPr>
              <a:t>Time off:</a:t>
            </a:r>
            <a:r>
              <a:rPr lang="en-US" sz="2000" dirty="0">
                <a:latin typeface="Arial" charset="0"/>
                <a:ea typeface="Arial" charset="0"/>
                <a:cs typeface="Arial" charset="0"/>
              </a:rPr>
              <a:t> Employees with diabetes may need to take time off work to deal with health issues</a:t>
            </a:r>
          </a:p>
          <a:p>
            <a:pPr marL="342900" lvl="0" indent="-342900">
              <a:spcAft>
                <a:spcPts val="1200"/>
              </a:spcAft>
              <a:buClr>
                <a:srgbClr val="333333"/>
              </a:buClr>
              <a:buFont typeface="Arial" charset="0"/>
              <a:buChar char="•"/>
            </a:pPr>
            <a:r>
              <a:rPr lang="en-US" sz="2000" b="1" dirty="0">
                <a:latin typeface="Arial" charset="0"/>
                <a:ea typeface="Arial" charset="0"/>
                <a:cs typeface="Arial" charset="0"/>
              </a:rPr>
              <a:t>Higher turnover rates:</a:t>
            </a:r>
            <a:r>
              <a:rPr lang="en-US" sz="2000" dirty="0">
                <a:latin typeface="Arial" charset="0"/>
                <a:ea typeface="Arial" charset="0"/>
                <a:cs typeface="Arial" charset="0"/>
              </a:rPr>
              <a:t> Employees with diabetes may need to stop working due to serious health complications and disability</a:t>
            </a:r>
          </a:p>
          <a:p>
            <a:pPr marL="342900" lvl="0" indent="-342900">
              <a:spcAft>
                <a:spcPts val="1200"/>
              </a:spcAft>
              <a:buClr>
                <a:srgbClr val="333333"/>
              </a:buClr>
              <a:buFont typeface="Arial" charset="0"/>
              <a:buChar char="•"/>
            </a:pPr>
            <a:r>
              <a:rPr lang="en-US" sz="2000" b="1" dirty="0">
                <a:latin typeface="Arial" charset="0"/>
                <a:ea typeface="Arial" charset="0"/>
                <a:cs typeface="Arial" charset="0"/>
              </a:rPr>
              <a:t>Reduced morale:</a:t>
            </a:r>
            <a:r>
              <a:rPr lang="en-US" sz="2000" dirty="0">
                <a:latin typeface="Arial" charset="0"/>
                <a:ea typeface="Arial" charset="0"/>
                <a:cs typeface="Arial" charset="0"/>
              </a:rPr>
              <a:t> A sick workforce is not as energized and productive as a healthy workforce</a:t>
            </a:r>
          </a:p>
        </p:txBody>
      </p:sp>
      <p:sp>
        <p:nvSpPr>
          <p:cNvPr id="10" name="TextBox 9"/>
          <p:cNvSpPr txBox="1"/>
          <p:nvPr/>
        </p:nvSpPr>
        <p:spPr>
          <a:xfrm>
            <a:off x="647074" y="4857060"/>
            <a:ext cx="8923285" cy="1323439"/>
          </a:xfrm>
          <a:prstGeom prst="rect">
            <a:avLst/>
          </a:prstGeom>
          <a:noFill/>
        </p:spPr>
        <p:txBody>
          <a:bodyPr wrap="square" rtlCol="0" anchor="t">
            <a:spAutoFit/>
          </a:bodyPr>
          <a:lstStyle/>
          <a:p>
            <a:r>
              <a:rPr lang="en-US" sz="2000" b="1" dirty="0">
                <a:solidFill>
                  <a:srgbClr val="1AA6DE"/>
                </a:solidFill>
                <a:latin typeface="Arial" charset="0"/>
                <a:ea typeface="Arial" charset="0"/>
                <a:cs typeface="Arial" charset="0"/>
              </a:rPr>
              <a:t>Takeaways: </a:t>
            </a:r>
          </a:p>
          <a:p>
            <a:pPr marL="342900" indent="-342900">
              <a:buFont typeface="Wingdings" panose="05000000000000000000" pitchFamily="2" charset="2"/>
              <a:buChar char="ü"/>
            </a:pPr>
            <a:r>
              <a:rPr lang="en-US" sz="2000" dirty="0">
                <a:solidFill>
                  <a:srgbClr val="1AA6DE"/>
                </a:solidFill>
                <a:latin typeface="Arial" charset="0"/>
                <a:ea typeface="Arial" charset="0"/>
                <a:cs typeface="Arial" charset="0"/>
              </a:rPr>
              <a:t>We have a vested interest in our team’s health and welfare. </a:t>
            </a:r>
          </a:p>
          <a:p>
            <a:pPr marL="342900" indent="-342900">
              <a:buFont typeface="Wingdings" panose="05000000000000000000" pitchFamily="2" charset="2"/>
              <a:buChar char="ü"/>
            </a:pPr>
            <a:r>
              <a:rPr lang="en-US" sz="2000" dirty="0">
                <a:solidFill>
                  <a:srgbClr val="1AA6DE"/>
                </a:solidFill>
                <a:latin typeface="Arial" charset="0"/>
                <a:ea typeface="Arial" charset="0"/>
                <a:cs typeface="Arial" charset="0"/>
              </a:rPr>
              <a:t>Employees are with us for an average of </a:t>
            </a:r>
            <a:r>
              <a:rPr lang="en-US" sz="2000" dirty="0">
                <a:solidFill>
                  <a:srgbClr val="FF0000"/>
                </a:solidFill>
                <a:latin typeface="Arial" charset="0"/>
                <a:ea typeface="Arial" charset="0"/>
                <a:cs typeface="Arial" charset="0"/>
              </a:rPr>
              <a:t>&lt;XX years&gt;, </a:t>
            </a:r>
            <a:r>
              <a:rPr lang="en-US" sz="2000" dirty="0">
                <a:solidFill>
                  <a:srgbClr val="1AA6DE"/>
                </a:solidFill>
                <a:latin typeface="Arial" charset="0"/>
                <a:ea typeface="Arial" charset="0"/>
                <a:cs typeface="Arial" charset="0"/>
              </a:rPr>
              <a:t>making type 2 </a:t>
            </a:r>
          </a:p>
          <a:p>
            <a:r>
              <a:rPr lang="en-US" sz="2000" dirty="0">
                <a:solidFill>
                  <a:srgbClr val="1AA6DE"/>
                </a:solidFill>
                <a:latin typeface="Arial" charset="0"/>
                <a:ea typeface="Arial" charset="0"/>
                <a:cs typeface="Arial" charset="0"/>
              </a:rPr>
              <a:t>     diabetes prevention a worthwhile investment. </a:t>
            </a:r>
          </a:p>
        </p:txBody>
      </p:sp>
      <p:sp>
        <p:nvSpPr>
          <p:cNvPr id="4" name="Rectangle 3">
            <a:extLst>
              <a:ext uri="{FF2B5EF4-FFF2-40B4-BE49-F238E27FC236}">
                <a16:creationId xmlns:a16="http://schemas.microsoft.com/office/drawing/2014/main" id="{D863AD13-D634-4016-B029-9BEC07757F0A}"/>
              </a:ext>
            </a:extLst>
          </p:cNvPr>
          <p:cNvSpPr/>
          <p:nvPr/>
        </p:nvSpPr>
        <p:spPr>
          <a:xfrm flipH="1">
            <a:off x="11672759" y="4451102"/>
            <a:ext cx="160560" cy="1163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8" name="Picture 7">
            <a:extLst>
              <a:ext uri="{FF2B5EF4-FFF2-40B4-BE49-F238E27FC236}">
                <a16:creationId xmlns:a16="http://schemas.microsoft.com/office/drawing/2014/main" id="{4E2AF8DA-29FF-402F-B263-E3BFF8E40362}"/>
              </a:ext>
            </a:extLst>
          </p:cNvPr>
          <p:cNvPicPr>
            <a:picLocks noChangeAspect="1"/>
          </p:cNvPicPr>
          <p:nvPr/>
        </p:nvPicPr>
        <p:blipFill rotWithShape="1">
          <a:blip r:embed="rId3"/>
          <a:srcRect l="35763" b="28017"/>
          <a:stretch/>
        </p:blipFill>
        <p:spPr>
          <a:xfrm>
            <a:off x="9570359" y="1340549"/>
            <a:ext cx="1712209" cy="1600169"/>
          </a:xfrm>
          <a:prstGeom prst="rect">
            <a:avLst/>
          </a:prstGeom>
        </p:spPr>
      </p:pic>
      <p:sp>
        <p:nvSpPr>
          <p:cNvPr id="9" name="TextBox 8">
            <a:extLst>
              <a:ext uri="{FF2B5EF4-FFF2-40B4-BE49-F238E27FC236}">
                <a16:creationId xmlns:a16="http://schemas.microsoft.com/office/drawing/2014/main" id="{C20D1327-1A88-42B9-AD9C-F94E58AD573C}"/>
              </a:ext>
            </a:extLst>
          </p:cNvPr>
          <p:cNvSpPr txBox="1"/>
          <p:nvPr/>
        </p:nvSpPr>
        <p:spPr>
          <a:xfrm>
            <a:off x="11282568" y="4247656"/>
            <a:ext cx="427906" cy="261610"/>
          </a:xfrm>
          <a:prstGeom prst="rect">
            <a:avLst/>
          </a:prstGeom>
          <a:noFill/>
        </p:spPr>
        <p:txBody>
          <a:bodyPr wrap="square" rtlCol="0">
            <a:spAutoFit/>
          </a:bodyPr>
          <a:lstStyle/>
          <a:p>
            <a:r>
              <a:rPr lang="en-US" sz="1100" dirty="0"/>
              <a:t>2</a:t>
            </a:r>
          </a:p>
        </p:txBody>
      </p:sp>
      <p:sp>
        <p:nvSpPr>
          <p:cNvPr id="12" name="TextBox 11">
            <a:extLst>
              <a:ext uri="{FF2B5EF4-FFF2-40B4-BE49-F238E27FC236}">
                <a16:creationId xmlns:a16="http://schemas.microsoft.com/office/drawing/2014/main" id="{047EA4F9-38CF-4CE1-921D-EE92241284D3}"/>
              </a:ext>
            </a:extLst>
          </p:cNvPr>
          <p:cNvSpPr txBox="1"/>
          <p:nvPr/>
        </p:nvSpPr>
        <p:spPr>
          <a:xfrm>
            <a:off x="9491638" y="2836659"/>
            <a:ext cx="1790930" cy="1015663"/>
          </a:xfrm>
          <a:prstGeom prst="rect">
            <a:avLst/>
          </a:prstGeom>
          <a:noFill/>
        </p:spPr>
        <p:txBody>
          <a:bodyPr wrap="square" rtlCol="0">
            <a:spAutoFit/>
          </a:bodyPr>
          <a:lstStyle/>
          <a:p>
            <a:r>
              <a:rPr lang="en-US" sz="6000" b="1" dirty="0">
                <a:solidFill>
                  <a:srgbClr val="FF0000"/>
                </a:solidFill>
                <a:latin typeface="Arial" panose="020B0604020202020204" pitchFamily="34" charset="0"/>
                <a:cs typeface="Arial" panose="020B0604020202020204" pitchFamily="34" charset="0"/>
              </a:rPr>
              <a:t>$90</a:t>
            </a:r>
          </a:p>
        </p:txBody>
      </p:sp>
      <p:sp>
        <p:nvSpPr>
          <p:cNvPr id="13" name="TextBox 12">
            <a:extLst>
              <a:ext uri="{FF2B5EF4-FFF2-40B4-BE49-F238E27FC236}">
                <a16:creationId xmlns:a16="http://schemas.microsoft.com/office/drawing/2014/main" id="{1032E82C-B2DB-4D4D-9422-7E6FA76F1287}"/>
              </a:ext>
            </a:extLst>
          </p:cNvPr>
          <p:cNvSpPr txBox="1"/>
          <p:nvPr/>
        </p:nvSpPr>
        <p:spPr>
          <a:xfrm>
            <a:off x="9450632" y="3735782"/>
            <a:ext cx="2259842" cy="7155"/>
          </a:xfrm>
          <a:prstGeom prst="rect">
            <a:avLst/>
          </a:prstGeom>
          <a:noFill/>
        </p:spPr>
        <p:txBody>
          <a:bodyPr wrap="square" rtlCol="0">
            <a:spAutoFit/>
          </a:bodyPr>
          <a:lstStyle/>
          <a:p>
            <a:r>
              <a:rPr lang="en-US" sz="3500" b="1" dirty="0">
                <a:latin typeface="Arial" panose="020B0604020202020204" pitchFamily="34" charset="0"/>
                <a:cs typeface="Arial" panose="020B0604020202020204" pitchFamily="34" charset="0"/>
              </a:rPr>
              <a:t>BILLION</a:t>
            </a:r>
            <a:endParaRPr lang="en-US" sz="3500" b="1" baseline="30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317892D-68D8-4329-ABA7-5A0B8A647266}"/>
              </a:ext>
            </a:extLst>
          </p:cNvPr>
          <p:cNvSpPr txBox="1"/>
          <p:nvPr/>
        </p:nvSpPr>
        <p:spPr>
          <a:xfrm>
            <a:off x="9234129" y="4219988"/>
            <a:ext cx="238466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 lost productivity</a:t>
            </a:r>
          </a:p>
        </p:txBody>
      </p:sp>
      <p:sp>
        <p:nvSpPr>
          <p:cNvPr id="11" name="Title 1">
            <a:extLst>
              <a:ext uri="{FF2B5EF4-FFF2-40B4-BE49-F238E27FC236}">
                <a16:creationId xmlns:a16="http://schemas.microsoft.com/office/drawing/2014/main" id="{A98E3137-2C90-4B09-BF75-4B929CC6826A}"/>
              </a:ext>
            </a:extLst>
          </p:cNvPr>
          <p:cNvSpPr txBox="1">
            <a:spLocks/>
          </p:cNvSpPr>
          <p:nvPr/>
        </p:nvSpPr>
        <p:spPr>
          <a:xfrm>
            <a:off x="533175" y="430797"/>
            <a:ext cx="11658825" cy="10453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FF0000"/>
                </a:solidFill>
                <a:latin typeface="Arial" charset="0"/>
                <a:ea typeface="Arial" charset="0"/>
                <a:cs typeface="Arial" charset="0"/>
              </a:rPr>
              <a:t>&lt;Organization Name&gt;</a:t>
            </a:r>
          </a:p>
          <a:p>
            <a:r>
              <a:rPr lang="en-US" sz="2800" dirty="0">
                <a:solidFill>
                  <a:srgbClr val="1AA6DE"/>
                </a:solidFill>
                <a:latin typeface="Arial" charset="0"/>
                <a:ea typeface="Arial" charset="0"/>
                <a:cs typeface="Arial" charset="0"/>
              </a:rPr>
              <a:t>Concern #2: Lost productivity</a:t>
            </a:r>
          </a:p>
        </p:txBody>
      </p:sp>
    </p:spTree>
    <p:extLst>
      <p:ext uri="{BB962C8B-B14F-4D97-AF65-F5344CB8AC3E}">
        <p14:creationId xmlns:p14="http://schemas.microsoft.com/office/powerpoint/2010/main" val="1304848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in a room&#10;&#10;Description automatically generated">
            <a:extLst>
              <a:ext uri="{FF2B5EF4-FFF2-40B4-BE49-F238E27FC236}">
                <a16:creationId xmlns:a16="http://schemas.microsoft.com/office/drawing/2014/main" id="{599F647F-0224-40A1-A9BD-7A03003A32B1}"/>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17916" t="5208" r="-1666" b="30208"/>
          <a:stretch/>
        </p:blipFill>
        <p:spPr>
          <a:xfrm>
            <a:off x="1" y="0"/>
            <a:ext cx="12522630" cy="6858000"/>
          </a:xfrm>
          <a:prstGeom prst="rect">
            <a:avLst/>
          </a:prstGeom>
        </p:spPr>
      </p:pic>
      <p:sp>
        <p:nvSpPr>
          <p:cNvPr id="4" name="Title 8">
            <a:extLst>
              <a:ext uri="{FF2B5EF4-FFF2-40B4-BE49-F238E27FC236}">
                <a16:creationId xmlns:a16="http://schemas.microsoft.com/office/drawing/2014/main" id="{C00C3F89-E238-49FB-9352-001828EC8C3C}"/>
              </a:ext>
            </a:extLst>
          </p:cNvPr>
          <p:cNvSpPr txBox="1">
            <a:spLocks/>
          </p:cNvSpPr>
          <p:nvPr/>
        </p:nvSpPr>
        <p:spPr>
          <a:xfrm>
            <a:off x="1860027" y="3140607"/>
            <a:ext cx="11114425" cy="2697837"/>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br>
            <a:br>
              <a:rPr lang="en-US" sz="16000" dirty="0">
                <a:solidFill>
                  <a:schemeClr val="tx2"/>
                </a:solidFill>
              </a:rPr>
            </a:br>
            <a:r>
              <a:rPr lang="en-US" sz="16000" b="1" dirty="0">
                <a:solidFill>
                  <a:schemeClr val="tx1">
                    <a:lumMod val="95000"/>
                    <a:lumOff val="5000"/>
                  </a:schemeClr>
                </a:solidFill>
                <a:latin typeface="Arial" panose="020B0604020202020204" pitchFamily="34" charset="0"/>
                <a:cs typeface="Arial" panose="020B0604020202020204" pitchFamily="34" charset="0"/>
              </a:rPr>
              <a:t>Good news! We can take steps to </a:t>
            </a:r>
          </a:p>
          <a:p>
            <a:endParaRPr lang="en-US" sz="16000" b="1" dirty="0">
              <a:solidFill>
                <a:schemeClr val="tx1">
                  <a:lumMod val="95000"/>
                  <a:lumOff val="5000"/>
                </a:schemeClr>
              </a:solidFill>
              <a:latin typeface="Arial" panose="020B0604020202020204" pitchFamily="34" charset="0"/>
              <a:cs typeface="Arial" panose="020B0604020202020204" pitchFamily="34" charset="0"/>
            </a:endParaRPr>
          </a:p>
          <a:p>
            <a:r>
              <a:rPr lang="en-US" sz="16000" b="1" dirty="0">
                <a:solidFill>
                  <a:schemeClr val="tx1">
                    <a:lumMod val="95000"/>
                    <a:lumOff val="5000"/>
                  </a:schemeClr>
                </a:solidFill>
                <a:latin typeface="Arial" panose="020B0604020202020204" pitchFamily="34" charset="0"/>
                <a:cs typeface="Arial" panose="020B0604020202020204" pitchFamily="34" charset="0"/>
              </a:rPr>
              <a:t>help prevent type 2 prediabetes</a:t>
            </a:r>
          </a:p>
          <a:p>
            <a:endParaRPr lang="en-US" sz="12000" b="1" dirty="0">
              <a:latin typeface="Arial" panose="020B0604020202020204" pitchFamily="34" charset="0"/>
              <a:cs typeface="Arial" panose="020B0604020202020204" pitchFamily="34" charset="0"/>
            </a:endParaRPr>
          </a:p>
          <a:p>
            <a:endParaRPr lang="en-US" sz="12000" b="1" dirty="0">
              <a:latin typeface="Arial" panose="020B0604020202020204" pitchFamily="34" charset="0"/>
              <a:cs typeface="Arial" panose="020B0604020202020204" pitchFamily="34" charset="0"/>
            </a:endParaRPr>
          </a:p>
          <a:p>
            <a:br>
              <a:rPr lang="en-US" sz="5333" b="1" i="1" dirty="0"/>
            </a:br>
            <a:br>
              <a:rPr lang="en-US" dirty="0"/>
            </a:br>
            <a:br>
              <a:rPr lang="en-US" dirty="0"/>
            </a:br>
            <a:endParaRPr lang="en-US" dirty="0"/>
          </a:p>
        </p:txBody>
      </p:sp>
    </p:spTree>
    <p:extLst>
      <p:ext uri="{BB962C8B-B14F-4D97-AF65-F5344CB8AC3E}">
        <p14:creationId xmlns:p14="http://schemas.microsoft.com/office/powerpoint/2010/main" val="4285607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175" y="1837567"/>
            <a:ext cx="6705825" cy="4602286"/>
          </a:xfrm>
          <a:prstGeom prst="rect">
            <a:avLst/>
          </a:prstGeom>
          <a:noFill/>
        </p:spPr>
        <p:txBody>
          <a:bodyPr wrap="square" rtlCol="0">
            <a:spAutoFit/>
          </a:bodyPr>
          <a:lstStyle/>
          <a:p>
            <a:pPr>
              <a:lnSpc>
                <a:spcPct val="114000"/>
              </a:lnSpc>
              <a:spcAft>
                <a:spcPts val="1200"/>
              </a:spcAft>
            </a:pPr>
            <a:r>
              <a:rPr lang="en-US" sz="2000" b="1" dirty="0">
                <a:latin typeface="Arial" charset="0"/>
                <a:ea typeface="Arial" charset="0"/>
                <a:cs typeface="Arial" charset="0"/>
              </a:rPr>
              <a:t>We can make a big difference by offering the </a:t>
            </a:r>
            <a:r>
              <a:rPr lang="en-US" sz="2000" b="1" dirty="0">
                <a:solidFill>
                  <a:srgbClr val="1AA6DE"/>
                </a:solidFill>
                <a:latin typeface="Arial" charset="0"/>
                <a:ea typeface="Arial" charset="0"/>
                <a:cs typeface="Arial" charset="0"/>
                <a:hlinkClick r:id="rId3">
                  <a:extLst>
                    <a:ext uri="{A12FA001-AC4F-418D-AE19-62706E023703}">
                      <ahyp:hlinkClr xmlns:ahyp="http://schemas.microsoft.com/office/drawing/2018/hyperlinkcolor" val="tx"/>
                    </a:ext>
                  </a:extLst>
                </a:hlinkClick>
              </a:rPr>
              <a:t>National Diabetes Prevention Program </a:t>
            </a:r>
            <a:r>
              <a:rPr lang="en-US" sz="2000" b="1" dirty="0">
                <a:latin typeface="Arial" charset="0"/>
                <a:ea typeface="Arial" charset="0"/>
                <a:cs typeface="Arial" charset="0"/>
              </a:rPr>
              <a:t>(National DPP) lifestyle change program as a covered benefit. </a:t>
            </a:r>
          </a:p>
          <a:p>
            <a:pPr>
              <a:spcAft>
                <a:spcPts val="600"/>
              </a:spcAft>
            </a:pPr>
            <a:endParaRPr lang="en-US" sz="1100" b="1" dirty="0">
              <a:solidFill>
                <a:srgbClr val="1AA6DE"/>
              </a:solidFill>
              <a:latin typeface="Arial" charset="0"/>
              <a:ea typeface="Arial" charset="0"/>
              <a:cs typeface="Arial" charset="0"/>
            </a:endParaRPr>
          </a:p>
          <a:p>
            <a:pPr>
              <a:spcAft>
                <a:spcPts val="600"/>
              </a:spcAft>
            </a:pPr>
            <a:r>
              <a:rPr lang="en-US" sz="2400" b="1" i="1" dirty="0">
                <a:solidFill>
                  <a:srgbClr val="1AA6DE"/>
                </a:solidFill>
                <a:latin typeface="Arial" charset="0"/>
                <a:ea typeface="Arial" charset="0"/>
                <a:cs typeface="Arial" charset="0"/>
              </a:rPr>
              <a:t>Why? </a:t>
            </a:r>
          </a:p>
          <a:p>
            <a:pPr>
              <a:spcAft>
                <a:spcPts val="600"/>
              </a:spcAft>
            </a:pPr>
            <a:endParaRPr lang="en-US" sz="300" dirty="0">
              <a:solidFill>
                <a:srgbClr val="1AA6DE"/>
              </a:solidFill>
              <a:latin typeface="Arial" charset="0"/>
              <a:ea typeface="Arial" charset="0"/>
              <a:cs typeface="Arial" charset="0"/>
            </a:endParaRPr>
          </a:p>
          <a:p>
            <a:pPr marL="285750" lvl="0" indent="-285750">
              <a:spcAft>
                <a:spcPts val="800"/>
              </a:spcAft>
              <a:buClr>
                <a:srgbClr val="333333"/>
              </a:buClr>
              <a:buFont typeface="Arial" charset="0"/>
              <a:buChar char="•"/>
            </a:pPr>
            <a:r>
              <a:rPr lang="en-US" sz="2000" dirty="0">
                <a:latin typeface="Arial" charset="0"/>
                <a:ea typeface="Arial" charset="0"/>
                <a:cs typeface="Arial" charset="0"/>
              </a:rPr>
              <a:t>Aligns with our corporate wellness goals</a:t>
            </a:r>
          </a:p>
          <a:p>
            <a:pPr marL="285750" lvl="0" indent="-285750">
              <a:spcAft>
                <a:spcPts val="800"/>
              </a:spcAft>
              <a:buClr>
                <a:srgbClr val="333333"/>
              </a:buClr>
              <a:buFont typeface="Arial" charset="0"/>
              <a:buChar char="•"/>
            </a:pPr>
            <a:r>
              <a:rPr lang="en-US" sz="2000" dirty="0">
                <a:latin typeface="Arial" charset="0"/>
                <a:ea typeface="Arial" charset="0"/>
                <a:cs typeface="Arial" charset="0"/>
              </a:rPr>
              <a:t>Supports the health and longevity of our team</a:t>
            </a:r>
          </a:p>
          <a:p>
            <a:pPr marL="285750" lvl="0" indent="-285750">
              <a:spcAft>
                <a:spcPts val="800"/>
              </a:spcAft>
              <a:buClr>
                <a:srgbClr val="333333"/>
              </a:buClr>
              <a:buFont typeface="Arial" charset="0"/>
              <a:buChar char="•"/>
            </a:pPr>
            <a:r>
              <a:rPr lang="en-US" sz="2000" dirty="0">
                <a:latin typeface="Arial" charset="0"/>
                <a:ea typeface="Arial" charset="0"/>
                <a:cs typeface="Arial" charset="0"/>
              </a:rPr>
              <a:t>Generates positive ROI by controlling medical costs and lost productivity </a:t>
            </a:r>
          </a:p>
          <a:p>
            <a:pPr marL="285750" lvl="0" indent="-285750">
              <a:spcAft>
                <a:spcPts val="800"/>
              </a:spcAft>
              <a:buClr>
                <a:srgbClr val="333333"/>
              </a:buClr>
              <a:buFont typeface="Arial" charset="0"/>
              <a:buChar char="•"/>
            </a:pPr>
            <a:r>
              <a:rPr lang="en-US" sz="2000" dirty="0">
                <a:latin typeface="Arial" charset="0"/>
                <a:ea typeface="Arial" charset="0"/>
                <a:cs typeface="Arial" charset="0"/>
              </a:rPr>
              <a:t>While focus is type 2 diabetes prevention, the program may align to broader health and wellness strategies </a:t>
            </a:r>
          </a:p>
          <a:p>
            <a:pPr lvl="0">
              <a:spcAft>
                <a:spcPts val="600"/>
              </a:spcAft>
              <a:buClr>
                <a:srgbClr val="333333"/>
              </a:buClr>
            </a:pPr>
            <a:endParaRPr lang="en-US" sz="1500" dirty="0">
              <a:latin typeface="Arial" charset="0"/>
              <a:ea typeface="Arial" charset="0"/>
              <a:cs typeface="Arial" charset="0"/>
            </a:endParaRPr>
          </a:p>
        </p:txBody>
      </p:sp>
      <p:sp>
        <p:nvSpPr>
          <p:cNvPr id="5" name="Title 1"/>
          <p:cNvSpPr txBox="1">
            <a:spLocks/>
          </p:cNvSpPr>
          <p:nvPr/>
        </p:nvSpPr>
        <p:spPr>
          <a:xfrm>
            <a:off x="533175" y="572239"/>
            <a:ext cx="11658825" cy="799901"/>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charset="0"/>
                <a:ea typeface="Arial" charset="0"/>
                <a:cs typeface="Arial" charset="0"/>
              </a:rPr>
              <a:t>How </a:t>
            </a:r>
            <a:r>
              <a:rPr lang="en-US" sz="2800" dirty="0">
                <a:solidFill>
                  <a:srgbClr val="FF0000"/>
                </a:solidFill>
                <a:latin typeface="Arial" charset="0"/>
                <a:ea typeface="Arial" charset="0"/>
                <a:cs typeface="Arial" charset="0"/>
              </a:rPr>
              <a:t>&lt;Organization Name&gt; </a:t>
            </a:r>
          </a:p>
          <a:p>
            <a:r>
              <a:rPr lang="en-US" sz="2800" dirty="0">
                <a:solidFill>
                  <a:srgbClr val="1AA6DE"/>
                </a:solidFill>
                <a:latin typeface="Arial" charset="0"/>
                <a:ea typeface="Arial" charset="0"/>
                <a:cs typeface="Arial" charset="0"/>
              </a:rPr>
              <a:t>can make a difference</a:t>
            </a:r>
          </a:p>
        </p:txBody>
      </p:sp>
      <p:pic>
        <p:nvPicPr>
          <p:cNvPr id="7" name="Picture 6">
            <a:extLst>
              <a:ext uri="{FF2B5EF4-FFF2-40B4-BE49-F238E27FC236}">
                <a16:creationId xmlns:a16="http://schemas.microsoft.com/office/drawing/2014/main" id="{F602491D-D2E1-44F3-B18C-476E304E088B}"/>
              </a:ext>
            </a:extLst>
          </p:cNvPr>
          <p:cNvPicPr>
            <a:picLocks noChangeAspect="1"/>
          </p:cNvPicPr>
          <p:nvPr/>
        </p:nvPicPr>
        <p:blipFill>
          <a:blip r:embed="rId4"/>
          <a:stretch>
            <a:fillRect/>
          </a:stretch>
        </p:blipFill>
        <p:spPr>
          <a:xfrm>
            <a:off x="7424027" y="0"/>
            <a:ext cx="4741005" cy="6858000"/>
          </a:xfrm>
          <a:prstGeom prst="rect">
            <a:avLst/>
          </a:prstGeom>
        </p:spPr>
      </p:pic>
    </p:spTree>
    <p:extLst>
      <p:ext uri="{BB962C8B-B14F-4D97-AF65-F5344CB8AC3E}">
        <p14:creationId xmlns:p14="http://schemas.microsoft.com/office/powerpoint/2010/main" val="2096798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74728" y="2207712"/>
            <a:ext cx="6960455" cy="3981450"/>
          </a:xfrm>
          <a:prstGeom prst="rect">
            <a:avLst/>
          </a:prstGeom>
        </p:spPr>
        <p:txBody>
          <a:bodyPr vert="horz" lIns="91440" tIns="45720" rIns="91440" bIns="45720" rtlCol="0">
            <a:noAutofit/>
          </a:bodyPr>
          <a:lstStyle/>
          <a:p>
            <a:pPr marL="285750" lvl="0" indent="-228600" algn="just">
              <a:lnSpc>
                <a:spcPct val="90000"/>
              </a:lnSpc>
              <a:spcAft>
                <a:spcPts val="1200"/>
              </a:spcAft>
              <a:buClr>
                <a:srgbClr val="333333"/>
              </a:buClr>
              <a:buFont typeface="Arial" panose="020B0604020202020204" pitchFamily="34" charset="0"/>
              <a:buChar char="•"/>
            </a:pPr>
            <a:r>
              <a:rPr lang="en-US" sz="2000" dirty="0">
                <a:latin typeface="Arial" panose="020B0604020202020204" pitchFamily="34" charset="0"/>
                <a:cs typeface="Arial" panose="020B0604020202020204" pitchFamily="34" charset="0"/>
              </a:rPr>
              <a:t>Employees are invited to participate in program eligibility screening</a:t>
            </a:r>
          </a:p>
          <a:p>
            <a:pPr marL="285750" lvl="0" indent="-228600" algn="just">
              <a:lnSpc>
                <a:spcPct val="90000"/>
              </a:lnSpc>
              <a:spcAft>
                <a:spcPts val="1200"/>
              </a:spcAft>
              <a:buClr>
                <a:srgbClr val="333333"/>
              </a:buClr>
              <a:buFont typeface="Arial" panose="020B0604020202020204" pitchFamily="34" charset="0"/>
              <a:buChar char="•"/>
            </a:pPr>
            <a:r>
              <a:rPr lang="en-US" sz="2000" dirty="0">
                <a:latin typeface="Arial" panose="020B0604020202020204" pitchFamily="34" charset="0"/>
                <a:cs typeface="Arial" panose="020B0604020202020204" pitchFamily="34" charset="0"/>
              </a:rPr>
              <a:t>Those who qualify receive plan components as a covered health benefit</a:t>
            </a:r>
          </a:p>
          <a:p>
            <a:pPr marL="285750" lvl="0" indent="-228600" algn="just">
              <a:lnSpc>
                <a:spcPct val="90000"/>
              </a:lnSpc>
              <a:spcAft>
                <a:spcPts val="1200"/>
              </a:spcAft>
              <a:buClr>
                <a:srgbClr val="333333"/>
              </a:buClr>
              <a:buFont typeface="Arial" panose="020B0604020202020204" pitchFamily="34" charset="0"/>
              <a:buChar char="•"/>
            </a:pPr>
            <a:r>
              <a:rPr lang="en-US" sz="2000" dirty="0">
                <a:latin typeface="Arial" panose="020B0604020202020204" pitchFamily="34" charset="0"/>
                <a:cs typeface="Arial" panose="020B0604020202020204" pitchFamily="34" charset="0"/>
              </a:rPr>
              <a:t>We can also offer this plan to spouses and children over 18 if we choose</a:t>
            </a:r>
          </a:p>
          <a:p>
            <a:pPr marL="285750" lvl="0" indent="-228600">
              <a:lnSpc>
                <a:spcPct val="90000"/>
              </a:lnSpc>
              <a:spcAft>
                <a:spcPts val="1200"/>
              </a:spcAft>
              <a:buClr>
                <a:srgbClr val="333333"/>
              </a:buClr>
              <a:buFont typeface="Arial" panose="020B0604020202020204" pitchFamily="34" charset="0"/>
              <a:buChar char="•"/>
            </a:pPr>
            <a:r>
              <a:rPr lang="en-US" sz="2000" dirty="0">
                <a:latin typeface="Arial" panose="020B0604020202020204" pitchFamily="34" charset="0"/>
                <a:cs typeface="Arial" panose="020B0604020202020204" pitchFamily="34" charset="0"/>
              </a:rPr>
              <a:t>Program delivery can be customized with onsite, off-site, or online course options</a:t>
            </a:r>
          </a:p>
          <a:p>
            <a:pPr marL="285750" lvl="0" indent="-228600" algn="just">
              <a:lnSpc>
                <a:spcPct val="90000"/>
              </a:lnSpc>
              <a:spcAft>
                <a:spcPts val="1200"/>
              </a:spcAft>
              <a:buClr>
                <a:srgbClr val="333333"/>
              </a:buClr>
              <a:buFont typeface="Arial" panose="020B0604020202020204" pitchFamily="34" charset="0"/>
              <a:buChar char="•"/>
            </a:pPr>
            <a:r>
              <a:rPr lang="en-US" sz="2000" dirty="0">
                <a:latin typeface="Arial" panose="020B0604020202020204" pitchFamily="34" charset="0"/>
                <a:cs typeface="Arial" panose="020B0604020202020204" pitchFamily="34" charset="0"/>
              </a:rPr>
              <a:t>We can name and promote the program in the way that fits best with our corporate culture</a:t>
            </a:r>
          </a:p>
          <a:p>
            <a:pPr marL="285750" lvl="0" indent="-228600" algn="just">
              <a:lnSpc>
                <a:spcPct val="90000"/>
              </a:lnSpc>
              <a:spcAft>
                <a:spcPts val="1200"/>
              </a:spcAft>
              <a:buClr>
                <a:srgbClr val="333333"/>
              </a:buClr>
              <a:buFont typeface="Arial" panose="020B0604020202020204" pitchFamily="34" charset="0"/>
              <a:buChar char="•"/>
            </a:pPr>
            <a:r>
              <a:rPr lang="en-US" sz="2000" dirty="0">
                <a:latin typeface="Arial" panose="020B0604020202020204" pitchFamily="34" charset="0"/>
                <a:cs typeface="Arial" panose="020B0604020202020204" pitchFamily="34" charset="0"/>
              </a:rPr>
              <a:t>We can also incentivize participation, if we wish </a:t>
            </a:r>
          </a:p>
        </p:txBody>
      </p:sp>
      <p:pic>
        <p:nvPicPr>
          <p:cNvPr id="6" name="Picture 5">
            <a:extLst>
              <a:ext uri="{FF2B5EF4-FFF2-40B4-BE49-F238E27FC236}">
                <a16:creationId xmlns:a16="http://schemas.microsoft.com/office/drawing/2014/main" id="{2987C75E-CF93-4ABF-BC2F-AF02D3221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885" y="1256454"/>
            <a:ext cx="2918102" cy="5113523"/>
          </a:xfrm>
          <a:prstGeom prst="rect">
            <a:avLst/>
          </a:prstGeom>
        </p:spPr>
      </p:pic>
      <p:sp>
        <p:nvSpPr>
          <p:cNvPr id="2" name="TextBox 1">
            <a:extLst>
              <a:ext uri="{FF2B5EF4-FFF2-40B4-BE49-F238E27FC236}">
                <a16:creationId xmlns:a16="http://schemas.microsoft.com/office/drawing/2014/main" id="{4F697557-121C-47C6-AEDF-47B46808E797}"/>
              </a:ext>
            </a:extLst>
          </p:cNvPr>
          <p:cNvSpPr txBox="1"/>
          <p:nvPr/>
        </p:nvSpPr>
        <p:spPr>
          <a:xfrm>
            <a:off x="518286" y="1722974"/>
            <a:ext cx="1495043" cy="424732"/>
          </a:xfrm>
          <a:prstGeom prst="rect">
            <a:avLst/>
          </a:prstGeom>
          <a:noFill/>
        </p:spPr>
        <p:txBody>
          <a:bodyPr wrap="square" rtlCol="0">
            <a:spAutoFit/>
          </a:bodyPr>
          <a:lstStyle/>
          <a:p>
            <a:pPr lvl="0">
              <a:lnSpc>
                <a:spcPct val="90000"/>
              </a:lnSpc>
              <a:spcAft>
                <a:spcPts val="600"/>
              </a:spcAft>
              <a:buClr>
                <a:srgbClr val="333333"/>
              </a:buClr>
            </a:pPr>
            <a:r>
              <a:rPr lang="en-US" sz="2400" b="1" i="1" dirty="0">
                <a:solidFill>
                  <a:srgbClr val="1AA6DE"/>
                </a:solidFill>
                <a:latin typeface="Arial" panose="020B0604020202020204" pitchFamily="34" charset="0"/>
                <a:cs typeface="Arial" panose="020B0604020202020204" pitchFamily="34" charset="0"/>
              </a:rPr>
              <a:t>How?</a:t>
            </a:r>
            <a:endParaRPr lang="en-US" sz="2400" i="1" dirty="0">
              <a:solidFill>
                <a:srgbClr val="1AA6DE"/>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00B1678-12BB-4537-A9DA-46C3B36B6E25}"/>
              </a:ext>
            </a:extLst>
          </p:cNvPr>
          <p:cNvSpPr txBox="1">
            <a:spLocks/>
          </p:cNvSpPr>
          <p:nvPr/>
        </p:nvSpPr>
        <p:spPr>
          <a:xfrm>
            <a:off x="533175" y="572239"/>
            <a:ext cx="11658825" cy="799901"/>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A6DE"/>
                </a:solidFill>
                <a:latin typeface="Arial" charset="0"/>
                <a:ea typeface="Arial" charset="0"/>
                <a:cs typeface="Arial" charset="0"/>
              </a:rPr>
              <a:t>How </a:t>
            </a:r>
            <a:r>
              <a:rPr lang="en-US" sz="2800" dirty="0">
                <a:solidFill>
                  <a:srgbClr val="FF0000"/>
                </a:solidFill>
                <a:latin typeface="Arial" charset="0"/>
                <a:ea typeface="Arial" charset="0"/>
                <a:cs typeface="Arial" charset="0"/>
              </a:rPr>
              <a:t>&lt;Organization Name&gt; </a:t>
            </a:r>
          </a:p>
          <a:p>
            <a:r>
              <a:rPr lang="en-US" sz="2800" dirty="0">
                <a:solidFill>
                  <a:srgbClr val="1AA6DE"/>
                </a:solidFill>
                <a:latin typeface="Arial" charset="0"/>
                <a:ea typeface="Arial" charset="0"/>
                <a:cs typeface="Arial" charset="0"/>
              </a:rPr>
              <a:t>can make a difference</a:t>
            </a:r>
          </a:p>
        </p:txBody>
      </p:sp>
    </p:spTree>
    <p:extLst>
      <p:ext uri="{BB962C8B-B14F-4D97-AF65-F5344CB8AC3E}">
        <p14:creationId xmlns:p14="http://schemas.microsoft.com/office/powerpoint/2010/main" val="38432828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937720E961EC4D8B19ECBEC3844FBD" ma:contentTypeVersion="12" ma:contentTypeDescription="Create a new document." ma:contentTypeScope="" ma:versionID="acf519762e5cbf8ba6a08dc9871fe634">
  <xsd:schema xmlns:xsd="http://www.w3.org/2001/XMLSchema" xmlns:xs="http://www.w3.org/2001/XMLSchema" xmlns:p="http://schemas.microsoft.com/office/2006/metadata/properties" xmlns:ns2="e2f5fe5a-705b-4105-a128-d07133eb0154" xmlns:ns3="3f8d4108-b751-46ca-a140-f25934d4b28c" targetNamespace="http://schemas.microsoft.com/office/2006/metadata/properties" ma:root="true" ma:fieldsID="c35f920ddde49f8c62ccb9bcb7ef33f2" ns2:_="" ns3:_="">
    <xsd:import namespace="e2f5fe5a-705b-4105-a128-d07133eb0154"/>
    <xsd:import namespace="3f8d4108-b751-46ca-a140-f25934d4b2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f5fe5a-705b-4105-a128-d07133eb01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8d4108-b751-46ca-a140-f25934d4b2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46D719-ABB1-42BB-93B9-E60AD9171698}">
  <ds:schemaRefs>
    <ds:schemaRef ds:uri="http://purl.org/dc/terms/"/>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2006/metadata/properties"/>
    <ds:schemaRef ds:uri="e2f5fe5a-705b-4105-a128-d07133eb0154"/>
    <ds:schemaRef ds:uri="3f8d4108-b751-46ca-a140-f25934d4b28c"/>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4B69368-3FF1-4CD5-8432-C2A51CDECB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f5fe5a-705b-4105-a128-d07133eb0154"/>
    <ds:schemaRef ds:uri="3f8d4108-b751-46ca-a140-f25934d4b2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489404-E6EA-41F4-B1F2-148446805F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7410</TotalTime>
  <Words>1553</Words>
  <Application>Microsoft Office PowerPoint</Application>
  <PresentationFormat>Widescreen</PresentationFormat>
  <Paragraphs>164</Paragraphs>
  <Slides>17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PowerPoint Presentation</vt:lpstr>
      <vt:lpstr>Targeted wellness for diabetes prevention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do we put this into practice?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Christie Dhanani</cp:lastModifiedBy>
  <cp:revision>27</cp:revision>
  <dcterms:created xsi:type="dcterms:W3CDTF">2020-02-03T16:45:41Z</dcterms:created>
  <dcterms:modified xsi:type="dcterms:W3CDTF">2020-04-03T22:02:45Z</dcterms:modified>
</cp:coreProperties>
</file>